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8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7"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7772400" cy="10058400"/>
  <p:notesSz cx="6858000" cy="9144000"/>
  <p:embeddedFontLst>
    <p:embeddedFont>
      <p:font typeface="CMP Sharp Sans Display 3" panose="020B0604020202020204" charset="0"/>
      <p:regular r:id="rId31"/>
    </p:embeddedFont>
    <p:embeddedFont>
      <p:font typeface="CMP Sharp Sans Display 5" panose="020B0604020202020204" charset="0"/>
      <p:regular r:id="rId32"/>
    </p:embeddedFont>
    <p:embeddedFont>
      <p:font typeface="CMP Sharp Sans Display 1" panose="020B0604020202020204" charset="0"/>
      <p:regular r:id="rId33"/>
    </p:embeddedFont>
    <p:embeddedFont>
      <p:font typeface="CMP Sharp Sans Display 4" panose="020B0604020202020204" charset="0"/>
      <p:regular r:id="rId34"/>
    </p:embeddedFont>
    <p:embeddedFont>
      <p:font typeface="CMP Sharp Sans Display 6" panose="020B0604020202020204" charset="0"/>
      <p:regular r:id="rId35"/>
    </p:embeddedFont>
    <p:embeddedFont>
      <p:font typeface="CMP Sharp Sans Display 2"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3"/>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99" d="100"/>
          <a:sy n="99" d="100"/>
        </p:scale>
        <p:origin x="142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727960490"/>
              </p:ext>
            </p:extLst>
          </p:nvPr>
        </p:nvGraphicFramePr>
        <p:xfrm>
          <a:off x="777240" y="1160928"/>
          <a:ext cx="6217920" cy="8120232"/>
        </p:xfrm>
        <a:graphic>
          <a:graphicData uri="http://schemas.openxmlformats.org/drawingml/2006/table">
            <a:tbl>
              <a:tblPr/>
              <a:tblGrid>
                <a:gridCol w="2072640"/>
                <a:gridCol w="2072640"/>
                <a:gridCol w="2072640"/>
              </a:tblGrid>
              <a:tr h="2706744">
                <a:tc>
                  <a:txBody>
                    <a:bodyPr/>
                    <a:lstStyle/>
                    <a:p>
                      <a:pPr algn="ctr">
                        <a:lnSpc>
                          <a:spcPts val="2240"/>
                        </a:lnSpc>
                        <a:defRPr/>
                      </a:pPr>
                      <a:r>
                        <a:rPr lang="en-US" sz="1600" dirty="0">
                          <a:solidFill>
                            <a:srgbClr val="000000"/>
                          </a:solidFill>
                          <a:latin typeface="CMP Sharp Sans Display 2"/>
                          <a:ea typeface="CMP Sharp Sans Display 2"/>
                          <a:cs typeface="CMP Sharp Sans Display 2"/>
                          <a:sym typeface="CMP Sharp Sans Display 2"/>
                        </a:rPr>
                        <a:t>Find something you wonder about</a:t>
                      </a:r>
                      <a:endParaRPr lang="en-US" sz="1100" dirty="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a:ea typeface="CMP Sharp Sans Display 2"/>
                          <a:cs typeface="CMP Sharp Sans Display 2"/>
                          <a:sym typeface="CMP Sharp Sans Display 2"/>
                        </a:rPr>
                        <a:t>Ask a question about something</a:t>
                      </a:r>
                      <a:endParaRPr lang="en-US" sz="1100" dirty="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a:ea typeface="CMP Sharp Sans Display 2"/>
                          <a:cs typeface="CMP Sharp Sans Display 2"/>
                          <a:sym typeface="CMP Sharp Sans Display 2"/>
                        </a:rPr>
                        <a:t>Look closely at something to </a:t>
                      </a:r>
                      <a:r>
                        <a:rPr lang="en-US" sz="1600" dirty="0" smtClean="0">
                          <a:solidFill>
                            <a:srgbClr val="000000"/>
                          </a:solidFill>
                          <a:latin typeface="CMP Sharp Sans Display 2"/>
                          <a:ea typeface="CMP Sharp Sans Display 2"/>
                          <a:cs typeface="CMP Sharp Sans Display 2"/>
                          <a:sym typeface="CMP Sharp Sans Display 2"/>
                        </a:rPr>
                        <a:t>learn</a:t>
                      </a:r>
                      <a:r>
                        <a:rPr lang="en-US" sz="1600" baseline="0" dirty="0" smtClean="0">
                          <a:solidFill>
                            <a:srgbClr val="000000"/>
                          </a:solidFill>
                          <a:latin typeface="CMP Sharp Sans Display 2"/>
                          <a:ea typeface="CMP Sharp Sans Display 2"/>
                          <a:cs typeface="CMP Sharp Sans Display 2"/>
                          <a:sym typeface="CMP Sharp Sans Display 2"/>
                        </a:rPr>
                        <a:t> </a:t>
                      </a:r>
                      <a:r>
                        <a:rPr lang="en-US" sz="1600" dirty="0" smtClean="0">
                          <a:solidFill>
                            <a:srgbClr val="000000"/>
                          </a:solidFill>
                          <a:latin typeface="CMP Sharp Sans Display 2"/>
                          <a:ea typeface="CMP Sharp Sans Display 2"/>
                          <a:cs typeface="CMP Sharp Sans Display 2"/>
                          <a:sym typeface="CMP Sharp Sans Display 2"/>
                        </a:rPr>
                        <a:t>more</a:t>
                      </a:r>
                      <a:r>
                        <a:rPr lang="en-US" sz="1600" baseline="0" dirty="0" smtClean="0">
                          <a:solidFill>
                            <a:srgbClr val="000000"/>
                          </a:solidFill>
                          <a:latin typeface="CMP Sharp Sans Display 2"/>
                          <a:ea typeface="CMP Sharp Sans Display 2"/>
                          <a:cs typeface="CMP Sharp Sans Display 2"/>
                          <a:sym typeface="CMP Sharp Sans Display 2"/>
                        </a:rPr>
                        <a:t> </a:t>
                      </a:r>
                      <a:r>
                        <a:rPr lang="en-US" sz="1600" dirty="0" smtClean="0">
                          <a:solidFill>
                            <a:srgbClr val="000000"/>
                          </a:solidFill>
                          <a:latin typeface="CMP Sharp Sans Display 2"/>
                          <a:ea typeface="CMP Sharp Sans Display 2"/>
                          <a:cs typeface="CMP Sharp Sans Display 2"/>
                          <a:sym typeface="CMP Sharp Sans Display 2"/>
                        </a:rPr>
                        <a:t>about </a:t>
                      </a:r>
                      <a:r>
                        <a:rPr lang="en-US" sz="1600" dirty="0">
                          <a:solidFill>
                            <a:srgbClr val="000000"/>
                          </a:solidFill>
                          <a:latin typeface="CMP Sharp Sans Display 2"/>
                          <a:ea typeface="CMP Sharp Sans Display 2"/>
                          <a:cs typeface="CMP Sharp Sans Display 2"/>
                          <a:sym typeface="CMP Sharp Sans Display 2"/>
                        </a:rPr>
                        <a:t>it</a:t>
                      </a: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Have a conversation about curiosity</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Free space!</a:t>
                      </a: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Make your best guess about why or how something happens</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Take something apart (with an adult’s permission!) to learn something new about it</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CMP Sharp Sans Display 2"/>
                          <a:ea typeface="CMP Sharp Sans Display 2"/>
                          <a:cs typeface="CMP Sharp Sans Display 2"/>
                          <a:sym typeface="CMP Sharp Sans Display 2"/>
                        </a:rPr>
                        <a:t>Find another example of curiosity and write or draw it here:</a:t>
                      </a: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Learn or try something new</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bl>
          </a:graphicData>
        </a:graphic>
      </p:graphicFrame>
      <p:grpSp>
        <p:nvGrpSpPr>
          <p:cNvPr id="3" name="Group 3"/>
          <p:cNvGrpSpPr/>
          <p:nvPr/>
        </p:nvGrpSpPr>
        <p:grpSpPr>
          <a:xfrm>
            <a:off x="3162657" y="4718924"/>
            <a:ext cx="1447086" cy="1379254"/>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15A32"/>
            </a:solidFill>
          </p:spPr>
        </p:sp>
        <p:sp>
          <p:nvSpPr>
            <p:cNvPr id="5" name="TextBox 5"/>
            <p:cNvSpPr txBox="1"/>
            <p:nvPr/>
          </p:nvSpPr>
          <p:spPr>
            <a:xfrm>
              <a:off x="228600" y="247650"/>
              <a:ext cx="355600" cy="361950"/>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466224" y="503555"/>
            <a:ext cx="6839951" cy="396241"/>
          </a:xfrm>
          <a:prstGeom prst="rect">
            <a:avLst/>
          </a:prstGeom>
        </p:spPr>
        <p:txBody>
          <a:bodyPr lIns="0" tIns="0" rIns="0" bIns="0" rtlCol="0" anchor="t">
            <a:spAutoFit/>
          </a:bodyPr>
          <a:lstStyle/>
          <a:p>
            <a:pPr algn="ctr">
              <a:lnSpc>
                <a:spcPts val="3359"/>
              </a:lnSpc>
              <a:spcBef>
                <a:spcPct val="0"/>
              </a:spcBef>
            </a:pPr>
            <a:r>
              <a:rPr lang="en-US" sz="2399">
                <a:solidFill>
                  <a:srgbClr val="F15A32"/>
                </a:solidFill>
                <a:latin typeface="CMP Sharp Sans Display 3"/>
                <a:ea typeface="CMP Sharp Sans Display 3"/>
                <a:cs typeface="CMP Sharp Sans Display 3"/>
                <a:sym typeface="CMP Sharp Sans Display 3"/>
              </a:rPr>
              <a:t>Character Bingo: Curiosity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Bravery</a:t>
            </a:r>
          </a:p>
        </p:txBody>
      </p:sp>
      <p:sp>
        <p:nvSpPr>
          <p:cNvPr id="4" name="TextBox 4"/>
          <p:cNvSpPr txBox="1"/>
          <p:nvPr/>
        </p:nvSpPr>
        <p:spPr>
          <a:xfrm>
            <a:off x="462785" y="5691343"/>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bravery </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bravery are not represented? What wonderings, puzzles, or ideas do you have?</a:t>
            </a:r>
          </a:p>
        </p:txBody>
      </p:sp>
      <p:sp>
        <p:nvSpPr>
          <p:cNvPr id="5" name="TextBox 5"/>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graphicFrame>
        <p:nvGraphicFramePr>
          <p:cNvPr id="7" name="Table 7"/>
          <p:cNvGraphicFramePr>
            <a:graphicFrameLocks noGrp="1"/>
          </p:cNvGraphicFramePr>
          <p:nvPr>
            <p:extLst>
              <p:ext uri="{D42A27DB-BD31-4B8C-83A1-F6EECF244321}">
                <p14:modId xmlns:p14="http://schemas.microsoft.com/office/powerpoint/2010/main" val="323001512"/>
              </p:ext>
            </p:extLst>
          </p:nvPr>
        </p:nvGraphicFramePr>
        <p:xfrm>
          <a:off x="462785" y="2181926"/>
          <a:ext cx="6839952" cy="3400425"/>
        </p:xfrm>
        <a:graphic>
          <a:graphicData uri="http://schemas.openxmlformats.org/drawingml/2006/table">
            <a:tbl>
              <a:tblPr/>
              <a:tblGrid>
                <a:gridCol w="473736"/>
                <a:gridCol w="6366216"/>
              </a:tblGrid>
              <a:tr h="377825">
                <a:tc>
                  <a:txBody>
                    <a:bodyPr/>
                    <a:lstStyle/>
                    <a:p>
                      <a:pPr algn="ctr">
                        <a:lnSpc>
                          <a:spcPts val="1540"/>
                        </a:lnSpc>
                        <a:defRPr/>
                      </a:pPr>
                      <a:endParaRPr lang="en-US" sz="1100" dirty="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 see/hear a learner...</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Overcoming or working through discomfort (e.g. nervousness, fear, shyness)</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Sharing, working, conversing, or playing with a new person</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Asking a stranger for help, or for a turn</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Standing up for themself or someone else</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Offering a response, idea, or opinion in a public setting</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6. Trying something new (e.g. a new medium, material, activity)</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7. Doing something in a different way than other people</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8. Trying again when something doesn’t go as planned (e.g. a setback, an injury)</a:t>
                      </a:r>
                      <a:endParaRPr lang="en-US" sz="1100" dirty="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2F3F5"/>
                    </a:solidFill>
                  </a:tcPr>
                </a:tc>
              </a:tr>
            </a:tbl>
          </a:graphicData>
        </a:graphic>
      </p:graphicFrame>
      <p:grpSp>
        <p:nvGrpSpPr>
          <p:cNvPr id="6" name="Group 6"/>
          <p:cNvGrpSpPr/>
          <p:nvPr/>
        </p:nvGrpSpPr>
        <p:grpSpPr>
          <a:xfrm>
            <a:off x="466224" y="2167093"/>
            <a:ext cx="6839951" cy="3400425"/>
            <a:chOff x="0" y="0"/>
            <a:chExt cx="9119935" cy="4533900"/>
          </a:xfrm>
        </p:grpSpPr>
        <p:grpSp>
          <p:nvGrpSpPr>
            <p:cNvPr id="8" name="Group 8"/>
            <p:cNvGrpSpPr/>
            <p:nvPr/>
          </p:nvGrpSpPr>
          <p:grpSpPr>
            <a:xfrm>
              <a:off x="153424" y="575921"/>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1" name="Freeform 11"/>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153424" y="1101679"/>
              <a:ext cx="320534" cy="325120"/>
              <a:chOff x="0" y="0"/>
              <a:chExt cx="83800" cy="84999"/>
            </a:xfrm>
          </p:grpSpPr>
          <p:sp>
            <p:nvSpPr>
              <p:cNvPr id="13" name="Freeform 1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4" name="TextBox 1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153424" y="1597974"/>
              <a:ext cx="320534" cy="325120"/>
              <a:chOff x="0" y="0"/>
              <a:chExt cx="83800" cy="84999"/>
            </a:xfrm>
          </p:grpSpPr>
          <p:sp>
            <p:nvSpPr>
              <p:cNvPr id="16" name="Freeform 1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7" name="TextBox 1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8" name="Group 18"/>
            <p:cNvGrpSpPr/>
            <p:nvPr/>
          </p:nvGrpSpPr>
          <p:grpSpPr>
            <a:xfrm>
              <a:off x="153424" y="2088194"/>
              <a:ext cx="320534" cy="325120"/>
              <a:chOff x="0" y="0"/>
              <a:chExt cx="83800" cy="84999"/>
            </a:xfrm>
          </p:grpSpPr>
          <p:sp>
            <p:nvSpPr>
              <p:cNvPr id="19" name="Freeform 1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0" name="TextBox 2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153424" y="2618065"/>
              <a:ext cx="320534" cy="325120"/>
              <a:chOff x="0" y="0"/>
              <a:chExt cx="83800" cy="84999"/>
            </a:xfrm>
          </p:grpSpPr>
          <p:sp>
            <p:nvSpPr>
              <p:cNvPr id="22" name="Freeform 2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3" name="TextBox 2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4" name="Group 24"/>
            <p:cNvGrpSpPr/>
            <p:nvPr/>
          </p:nvGrpSpPr>
          <p:grpSpPr>
            <a:xfrm>
              <a:off x="153424" y="3108285"/>
              <a:ext cx="320534" cy="325120"/>
              <a:chOff x="0" y="0"/>
              <a:chExt cx="83800" cy="84999"/>
            </a:xfrm>
          </p:grpSpPr>
          <p:sp>
            <p:nvSpPr>
              <p:cNvPr id="25" name="Freeform 2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6" name="TextBox 2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7" name="Group 27"/>
            <p:cNvGrpSpPr/>
            <p:nvPr/>
          </p:nvGrpSpPr>
          <p:grpSpPr>
            <a:xfrm>
              <a:off x="153424" y="3636605"/>
              <a:ext cx="320534" cy="325120"/>
              <a:chOff x="0" y="0"/>
              <a:chExt cx="83800" cy="84999"/>
            </a:xfrm>
          </p:grpSpPr>
          <p:sp>
            <p:nvSpPr>
              <p:cNvPr id="28" name="Freeform 28"/>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9" name="TextBox 29"/>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30" name="Group 30"/>
            <p:cNvGrpSpPr/>
            <p:nvPr/>
          </p:nvGrpSpPr>
          <p:grpSpPr>
            <a:xfrm>
              <a:off x="153424" y="4126825"/>
              <a:ext cx="320534" cy="325120"/>
              <a:chOff x="0" y="0"/>
              <a:chExt cx="83800" cy="84999"/>
            </a:xfrm>
          </p:grpSpPr>
          <p:sp>
            <p:nvSpPr>
              <p:cNvPr id="31" name="Freeform 31"/>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2" name="TextBox 32"/>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
        <p:nvSpPr>
          <p:cNvPr id="33" name="TextBox 33"/>
          <p:cNvSpPr txBox="1"/>
          <p:nvPr/>
        </p:nvSpPr>
        <p:spPr>
          <a:xfrm>
            <a:off x="466224" y="1197448"/>
            <a:ext cx="6839951" cy="82677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Bravery includes acts big and small that learners might take to step out of their comfort zone in a museum. For example, working through discomfort, “putting yourself out there” intellectually or socially, or getting up and trying again after a setback. These acts are often seen at the individual level, but might include support from or interaction with others.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bravery in this exhibit. Could I ask you some questions about bravery?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Bravery</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Bravery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“being brave” mean to you?</a:t>
            </a:r>
            <a:r>
              <a:rPr lang="en-US" sz="1200">
                <a:solidFill>
                  <a:srgbClr val="000000"/>
                </a:solidFill>
                <a:latin typeface="CMP Sharp Sans Display 2"/>
                <a:ea typeface="CMP Sharp Sans Display 2"/>
                <a:cs typeface="CMP Sharp Sans Display 2"/>
                <a:sym typeface="CMP Sharp Sans Display 2"/>
              </a:rPr>
              <a:t> </a:t>
            </a:r>
          </a:p>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(If the visitor is unfamiliar with the word “brave,” you might suggest, “Being brave means overcoming something you’re afraid of or trying something even if it makes you nervous.”)</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do anything brave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that happened?</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was brave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they when that happened? What made you think they were being brave?</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Bravery looks different for everyone. Some things I noticed that I thought might be examples of bravery were [add notes from observation]. </a:t>
            </a:r>
            <a:r>
              <a:rPr lang="en-US" sz="1200">
                <a:solidFill>
                  <a:srgbClr val="F15A32"/>
                </a:solidFill>
                <a:latin typeface="CMP Sharp Sans Display 2"/>
                <a:ea typeface="CMP Sharp Sans Display 2"/>
                <a:cs typeface="CMP Sharp Sans Display 2"/>
                <a:sym typeface="CMP Sharp Sans Display 2"/>
              </a:rPr>
              <a:t>Did you feel brave in those moments, or not really?</a:t>
            </a:r>
          </a:p>
        </p:txBody>
      </p:sp>
      <p:grpSp>
        <p:nvGrpSpPr>
          <p:cNvPr id="32" name="Group 32"/>
          <p:cNvGrpSpPr/>
          <p:nvPr/>
        </p:nvGrpSpPr>
        <p:grpSpPr>
          <a:xfrm>
            <a:off x="476542" y="880977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84497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474809"/>
            <a:ext cx="6858000" cy="166712"/>
          </a:xfrm>
          <a:prstGeom prst="rect">
            <a:avLst/>
          </a:prstGeom>
        </p:spPr>
        <p:txBody>
          <a:bodyPr wrap="square" lIns="0" tIns="0" rIns="0" bIns="0" rtlCol="0" anchor="t">
            <a:spAutoFit/>
          </a:bodyPr>
          <a:lstStyle/>
          <a:p>
            <a:pPr algn="ctr">
              <a:lnSpc>
                <a:spcPts val="1260"/>
              </a:lnSpc>
              <a:spcBef>
                <a:spcPct val="0"/>
              </a:spcBef>
            </a:pPr>
            <a:r>
              <a:rPr lang="en-US" sz="900" dirty="0">
                <a:solidFill>
                  <a:srgbClr val="000000"/>
                </a:solidFill>
                <a:latin typeface="CMP Sharp Sans Display 3"/>
                <a:ea typeface="CMP Sharp Sans Display 3"/>
                <a:cs typeface="CMP Sharp Sans Display 3"/>
                <a:sym typeface="CMP Sharp Sans Display 3"/>
              </a:rPr>
              <a:t> Data collector: _________________________    Date:_________     Location: ______________________     Time start: __________     Time end: __________</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Look, Listen, &amp; Record Observation: Note-taking Sheet</a:t>
            </a:r>
          </a:p>
        </p:txBody>
      </p:sp>
      <p:graphicFrame>
        <p:nvGraphicFramePr>
          <p:cNvPr id="4" name="Table 4"/>
          <p:cNvGraphicFramePr>
            <a:graphicFrameLocks noGrp="1"/>
          </p:cNvGraphicFramePr>
          <p:nvPr>
            <p:extLst>
              <p:ext uri="{D42A27DB-BD31-4B8C-83A1-F6EECF244321}">
                <p14:modId xmlns:p14="http://schemas.microsoft.com/office/powerpoint/2010/main" val="3622696032"/>
              </p:ext>
            </p:extLst>
          </p:nvPr>
        </p:nvGraphicFramePr>
        <p:xfrm>
          <a:off x="466224" y="1317625"/>
          <a:ext cx="6839951" cy="2638426"/>
        </p:xfrm>
        <a:graphic>
          <a:graphicData uri="http://schemas.openxmlformats.org/drawingml/2006/table">
            <a:tbl>
              <a:tblPr/>
              <a:tblGrid>
                <a:gridCol w="623263"/>
                <a:gridCol w="6216688"/>
              </a:tblGrid>
              <a:tr h="376918">
                <a:tc gridSpan="2">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Observable Indicators (Fill in before beginning data collection)</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hMerge="1">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Observable Indicators (Fill in before beginning data collection)</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r>
              <a:tr h="376918">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Indicator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bl>
          </a:graphicData>
        </a:graphic>
      </p:graphicFrame>
      <p:sp>
        <p:nvSpPr>
          <p:cNvPr id="5" name="TextBox 5"/>
          <p:cNvSpPr txBox="1"/>
          <p:nvPr/>
        </p:nvSpPr>
        <p:spPr>
          <a:xfrm>
            <a:off x="466224" y="4184650"/>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Add photo, map, or drawing of your observation area and take notes here. </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Each time a visitor displays one of the indicators above, write the indicator number on the image below and briefly describe what happened. If multiple visitors do the same thing, add a “+” each time.</a:t>
            </a:r>
          </a:p>
        </p:txBody>
      </p:sp>
      <p:sp>
        <p:nvSpPr>
          <p:cNvPr id="6" name="TextBox 6"/>
          <p:cNvSpPr txBox="1"/>
          <p:nvPr/>
        </p:nvSpPr>
        <p:spPr>
          <a:xfrm>
            <a:off x="462785" y="8924759"/>
            <a:ext cx="683995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4"/>
                <a:ea typeface="CMP Sharp Sans Display 4"/>
                <a:cs typeface="CMP Sharp Sans Display 4"/>
                <a:sym typeface="CMP Sharp Sans Display 4"/>
              </a:rPr>
              <a:t>Other notes: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collector(s): _________________________    Date(s):_________     Location: ______________________     Observation length __________</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Look, Listen, &amp; Record Observation: Analysis Template</a:t>
            </a:r>
          </a:p>
        </p:txBody>
      </p:sp>
      <p:graphicFrame>
        <p:nvGraphicFramePr>
          <p:cNvPr id="4" name="Table 4"/>
          <p:cNvGraphicFramePr>
            <a:graphicFrameLocks noGrp="1"/>
          </p:cNvGraphicFramePr>
          <p:nvPr>
            <p:extLst>
              <p:ext uri="{D42A27DB-BD31-4B8C-83A1-F6EECF244321}">
                <p14:modId xmlns:p14="http://schemas.microsoft.com/office/powerpoint/2010/main" val="3618736422"/>
              </p:ext>
            </p:extLst>
          </p:nvPr>
        </p:nvGraphicFramePr>
        <p:xfrm>
          <a:off x="466224" y="1872298"/>
          <a:ext cx="6839951" cy="3028947"/>
        </p:xfrm>
        <a:graphic>
          <a:graphicData uri="http://schemas.openxmlformats.org/drawingml/2006/table">
            <a:tbl>
              <a:tblPr/>
              <a:tblGrid>
                <a:gridCol w="890009"/>
                <a:gridCol w="1357513"/>
                <a:gridCol w="4592429"/>
              </a:tblGrid>
              <a:tr h="777430">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Indicator #</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 unique visitors enacting this indicator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Where was it enacted? How?</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3570">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3570">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3570">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3570">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3570">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83667">
                <a:tc gridSpan="3">
                  <a:txBody>
                    <a:bodyPr/>
                    <a:lstStyle/>
                    <a:p>
                      <a:pPr algn="l">
                        <a:lnSpc>
                          <a:spcPts val="1540"/>
                        </a:lnSpc>
                        <a:defRPr/>
                      </a:pPr>
                      <a:r>
                        <a:rPr lang="en-US" sz="1100" dirty="0">
                          <a:solidFill>
                            <a:srgbClr val="000000"/>
                          </a:solidFill>
                          <a:latin typeface="CMP Sharp Sans Display 4"/>
                          <a:ea typeface="CMP Sharp Sans Display 4"/>
                          <a:cs typeface="CMP Sharp Sans Display 4"/>
                          <a:sym typeface="CMP Sharp Sans Display 4"/>
                        </a:rPr>
                        <a:t>Total # visitor actions observed: </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hMerge="1">
                  <a:txBody>
                    <a:bodyPr/>
                    <a:lstStyle/>
                    <a:p>
                      <a:pPr algn="l">
                        <a:lnSpc>
                          <a:spcPts val="1540"/>
                        </a:lnSpc>
                        <a:defRPr/>
                      </a:pPr>
                      <a:r>
                        <a:rPr lang="en-US" sz="1100">
                          <a:solidFill>
                            <a:srgbClr val="000000"/>
                          </a:solidFill>
                          <a:latin typeface="CMP Sharp Sans Display 4"/>
                          <a:ea typeface="CMP Sharp Sans Display 4"/>
                          <a:cs typeface="CMP Sharp Sans Display 4"/>
                          <a:sym typeface="CMP Sharp Sans Display 4"/>
                        </a:rPr>
                        <a:t>Total # visitor actions observed: </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hMerge="1">
                  <a:txBody>
                    <a:bodyPr/>
                    <a:lstStyle/>
                    <a:p>
                      <a:pPr algn="l">
                        <a:lnSpc>
                          <a:spcPts val="1540"/>
                        </a:lnSpc>
                        <a:defRPr/>
                      </a:pPr>
                      <a:r>
                        <a:rPr lang="en-US" sz="1100">
                          <a:solidFill>
                            <a:srgbClr val="000000"/>
                          </a:solidFill>
                          <a:latin typeface="CMP Sharp Sans Display 4"/>
                          <a:ea typeface="CMP Sharp Sans Display 4"/>
                          <a:cs typeface="CMP Sharp Sans Display 4"/>
                          <a:sym typeface="CMP Sharp Sans Display 4"/>
                        </a:rPr>
                        <a:t>Total # visitor actions observed: </a:t>
                      </a:r>
                      <a:endParaRPr lang="en-US" sz="1100"/>
                    </a:p>
                  </a:txBody>
                  <a:tcPr marL="66675" marR="66675" marT="66675" marB="66675"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r>
            </a:tbl>
          </a:graphicData>
        </a:graphic>
      </p:graphicFrame>
      <p:sp>
        <p:nvSpPr>
          <p:cNvPr id="5" name="TextBox 5"/>
          <p:cNvSpPr txBox="1"/>
          <p:nvPr/>
        </p:nvSpPr>
        <p:spPr>
          <a:xfrm>
            <a:off x="466224" y="1426528"/>
            <a:ext cx="683995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4"/>
                <a:ea typeface="CMP Sharp Sans Display 4"/>
                <a:cs typeface="CMP Sharp Sans Display 4"/>
                <a:sym typeface="CMP Sharp Sans Display 4"/>
              </a:rPr>
              <a:t>Guiding inquiry question: ____________________________________________________________________</a:t>
            </a:r>
          </a:p>
        </p:txBody>
      </p:sp>
      <p:sp>
        <p:nvSpPr>
          <p:cNvPr id="6" name="TextBox 6"/>
          <p:cNvSpPr txBox="1"/>
          <p:nvPr/>
        </p:nvSpPr>
        <p:spPr>
          <a:xfrm>
            <a:off x="462785" y="5253673"/>
            <a:ext cx="6839951" cy="376047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Questions to consider:</a:t>
            </a:r>
          </a:p>
          <a:p>
            <a:pPr marL="259080" lvl="1" indent="-129540" algn="l">
              <a:lnSpc>
                <a:spcPts val="1679"/>
              </a:lnSpc>
              <a:buFont typeface="Arial"/>
              <a:buChar char="•"/>
            </a:pPr>
            <a:r>
              <a:rPr lang="en-US" sz="1200">
                <a:solidFill>
                  <a:srgbClr val="000000"/>
                </a:solidFill>
                <a:latin typeface="CMP Sharp Sans Display 2"/>
                <a:ea typeface="CMP Sharp Sans Display 2"/>
                <a:cs typeface="CMP Sharp Sans Display 2"/>
                <a:sym typeface="CMP Sharp Sans Display 2"/>
              </a:rPr>
              <a:t>Looking through the data, how would you “answer” your guiding inquiry question? (You may need to piece together different sources of data for a full picture.)</a:t>
            </a: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marL="259080" lvl="1" indent="-129540" algn="l">
              <a:lnSpc>
                <a:spcPts val="1679"/>
              </a:lnSpc>
              <a:buFont typeface="Arial"/>
              <a:buChar char="•"/>
            </a:pPr>
            <a:r>
              <a:rPr lang="en-US" sz="1200">
                <a:solidFill>
                  <a:srgbClr val="000000"/>
                </a:solidFill>
                <a:latin typeface="CMP Sharp Sans Display 2"/>
                <a:ea typeface="CMP Sharp Sans Display 2"/>
                <a:cs typeface="CMP Sharp Sans Display 2"/>
                <a:sym typeface="CMP Sharp Sans Display 2"/>
              </a:rPr>
              <a:t>What parts of the exhibit/program had the most “action,” and in what ways? (Look for areas on your recording sheet that have lots of notes on them.)</a:t>
            </a: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marL="259080" lvl="1" indent="-129540" algn="l">
              <a:lnSpc>
                <a:spcPts val="1679"/>
              </a:lnSpc>
              <a:buFont typeface="Arial"/>
              <a:buChar char="•"/>
            </a:pPr>
            <a:r>
              <a:rPr lang="en-US" sz="1200">
                <a:solidFill>
                  <a:srgbClr val="000000"/>
                </a:solidFill>
                <a:latin typeface="CMP Sharp Sans Display 2"/>
                <a:ea typeface="CMP Sharp Sans Display 2"/>
                <a:cs typeface="CMP Sharp Sans Display 2"/>
                <a:sym typeface="CMP Sharp Sans Display 2"/>
              </a:rPr>
              <a:t>What indicators did you observe most frequently, and in what ways? (Look at the tallies in the table above.)</a:t>
            </a: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marL="259080" lvl="1" indent="-129540" algn="l">
              <a:lnSpc>
                <a:spcPts val="1679"/>
              </a:lnSpc>
              <a:buFont typeface="Arial"/>
              <a:buChar char="•"/>
            </a:pPr>
            <a:r>
              <a:rPr lang="en-US" sz="1200">
                <a:solidFill>
                  <a:srgbClr val="000000"/>
                </a:solidFill>
                <a:latin typeface="CMP Sharp Sans Display 2"/>
                <a:ea typeface="CMP Sharp Sans Display 2"/>
                <a:cs typeface="CMP Sharp Sans Display 2"/>
                <a:sym typeface="CMP Sharp Sans Display 2"/>
              </a:rPr>
              <a:t>Where is there room to do more? (Look at the tallies in the table above and/or consider questions from the Evaluator Reflection Tool).</a:t>
            </a: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79"/>
              </a:lnSpc>
            </a:pPr>
            <a:endParaRPr lang="en-US" sz="1200">
              <a:solidFill>
                <a:srgbClr val="000000"/>
              </a:solidFill>
              <a:latin typeface="CMP Sharp Sans Display 2"/>
              <a:ea typeface="CMP Sharp Sans Display 2"/>
              <a:cs typeface="CMP Sharp Sans Display 2"/>
              <a:sym typeface="CMP Sharp Sans Display 2"/>
            </a:endParaRPr>
          </a:p>
          <a:p>
            <a:pPr marL="259080" lvl="1" indent="-129540" algn="l">
              <a:lnSpc>
                <a:spcPts val="1679"/>
              </a:lnSpc>
              <a:buFont typeface="Arial"/>
              <a:buChar char="•"/>
            </a:pPr>
            <a:r>
              <a:rPr lang="en-US" sz="1200">
                <a:solidFill>
                  <a:srgbClr val="000000"/>
                </a:solidFill>
                <a:latin typeface="CMP Sharp Sans Display 2"/>
                <a:ea typeface="CMP Sharp Sans Display 2"/>
                <a:cs typeface="CMP Sharp Sans Display 2"/>
                <a:sym typeface="CMP Sharp Sans Display 2"/>
              </a:rPr>
              <a:t>What else did you notice?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012340740"/>
              </p:ext>
            </p:extLst>
          </p:nvPr>
        </p:nvGraphicFramePr>
        <p:xfrm>
          <a:off x="462785" y="1317625"/>
          <a:ext cx="6839952" cy="8121014"/>
        </p:xfrm>
        <a:graphic>
          <a:graphicData uri="http://schemas.openxmlformats.org/drawingml/2006/table">
            <a:tbl>
              <a:tblPr/>
              <a:tblGrid>
                <a:gridCol w="1932828"/>
                <a:gridCol w="4907124"/>
              </a:tblGrid>
              <a:tr h="721523">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Example description or # (by data collector)</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“Tell me about this example.”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r>
              <a:tr h="744942">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00420">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3F5"/>
                    </a:solidFill>
                  </a:tcPr>
                </a:tc>
              </a:tr>
              <a:tr h="672681">
                <a:tc>
                  <a:txBody>
                    <a:bodyPr/>
                    <a:lstStyle/>
                    <a:p>
                      <a:pPr algn="l">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bl>
          </a:graphicData>
        </a:graphic>
      </p:graphicFrame>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Character Trait Scavenger Hunt Note-taking Sheet</a:t>
            </a:r>
          </a:p>
        </p:txBody>
      </p:sp>
      <p:sp>
        <p:nvSpPr>
          <p:cNvPr id="4" name="TextBox 4"/>
          <p:cNvSpPr txBox="1"/>
          <p:nvPr/>
        </p:nvSpPr>
        <p:spPr>
          <a:xfrm>
            <a:off x="419100" y="392745"/>
            <a:ext cx="6934200" cy="166712"/>
          </a:xfrm>
          <a:prstGeom prst="rect">
            <a:avLst/>
          </a:prstGeom>
        </p:spPr>
        <p:txBody>
          <a:bodyPr wrap="square" lIns="0" tIns="0" rIns="0" bIns="0" rtlCol="0" anchor="t">
            <a:spAutoFit/>
          </a:bodyPr>
          <a:lstStyle/>
          <a:p>
            <a:pPr algn="ctr">
              <a:lnSpc>
                <a:spcPts val="1260"/>
              </a:lnSpc>
              <a:spcBef>
                <a:spcPct val="0"/>
              </a:spcBef>
            </a:pPr>
            <a:r>
              <a:rPr lang="en-US" sz="900" dirty="0">
                <a:solidFill>
                  <a:srgbClr val="000000"/>
                </a:solidFill>
                <a:latin typeface="CMP Sharp Sans Display 3"/>
                <a:ea typeface="CMP Sharp Sans Display 3"/>
                <a:cs typeface="CMP Sharp Sans Display 3"/>
                <a:sym typeface="CMP Sharp Sans Display 3"/>
              </a:rPr>
              <a:t> Data collector: _________________________    Date: ________________     Tally # of participants: ______________________________________________</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224" y="1471340"/>
            <a:ext cx="6843391" cy="1013462"/>
            <a:chOff x="0" y="0"/>
            <a:chExt cx="2385496" cy="353277"/>
          </a:xfrm>
        </p:grpSpPr>
        <p:sp>
          <p:nvSpPr>
            <p:cNvPr id="3" name="Freeform 3"/>
            <p:cNvSpPr/>
            <p:nvPr/>
          </p:nvSpPr>
          <p:spPr>
            <a:xfrm>
              <a:off x="0" y="0"/>
              <a:ext cx="2385496" cy="353277"/>
            </a:xfrm>
            <a:custGeom>
              <a:avLst/>
              <a:gdLst/>
              <a:ahLst/>
              <a:cxnLst/>
              <a:rect l="l" t="t" r="r" b="b"/>
              <a:pathLst>
                <a:path w="2385496" h="353277">
                  <a:moveTo>
                    <a:pt x="30545" y="0"/>
                  </a:moveTo>
                  <a:lnTo>
                    <a:pt x="2354951" y="0"/>
                  </a:lnTo>
                  <a:cubicBezTo>
                    <a:pt x="2371820" y="0"/>
                    <a:pt x="2385496" y="13675"/>
                    <a:pt x="2385496" y="30545"/>
                  </a:cubicBezTo>
                  <a:lnTo>
                    <a:pt x="2385496" y="322731"/>
                  </a:lnTo>
                  <a:cubicBezTo>
                    <a:pt x="2385496" y="339601"/>
                    <a:pt x="2371820" y="353277"/>
                    <a:pt x="2354951" y="353277"/>
                  </a:cubicBezTo>
                  <a:lnTo>
                    <a:pt x="30545" y="353277"/>
                  </a:lnTo>
                  <a:cubicBezTo>
                    <a:pt x="13675" y="353277"/>
                    <a:pt x="0" y="339601"/>
                    <a:pt x="0" y="322731"/>
                  </a:cubicBezTo>
                  <a:lnTo>
                    <a:pt x="0" y="30545"/>
                  </a:lnTo>
                  <a:cubicBezTo>
                    <a:pt x="0" y="13675"/>
                    <a:pt x="13675" y="0"/>
                    <a:pt x="30545" y="0"/>
                  </a:cubicBezTo>
                  <a:close/>
                </a:path>
              </a:pathLst>
            </a:custGeom>
            <a:solidFill>
              <a:srgbClr val="FFF4E3"/>
            </a:solidFill>
            <a:ln cap="rnd">
              <a:noFill/>
              <a:prstDash val="solid"/>
              <a:round/>
            </a:ln>
          </p:spPr>
        </p:sp>
        <p:sp>
          <p:nvSpPr>
            <p:cNvPr id="4" name="TextBox 4"/>
            <p:cNvSpPr txBox="1"/>
            <p:nvPr/>
          </p:nvSpPr>
          <p:spPr>
            <a:xfrm>
              <a:off x="0" y="-28575"/>
              <a:ext cx="2385496" cy="381852"/>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62785" y="805815"/>
            <a:ext cx="6839951" cy="461010"/>
          </a:xfrm>
          <a:prstGeom prst="rect">
            <a:avLst/>
          </a:prstGeom>
        </p:spPr>
        <p:txBody>
          <a:bodyPr lIns="0" tIns="0" rIns="0" bIns="0" rtlCol="0" anchor="t">
            <a:spAutoFit/>
          </a:bodyPr>
          <a:lstStyle/>
          <a:p>
            <a:pPr algn="ctr">
              <a:lnSpc>
                <a:spcPts val="2239"/>
              </a:lnSpc>
            </a:pPr>
            <a:r>
              <a:rPr lang="en-US" sz="1599">
                <a:solidFill>
                  <a:srgbClr val="F15A32"/>
                </a:solidFill>
                <a:latin typeface="CMP Sharp Sans Display 3"/>
                <a:ea typeface="CMP Sharp Sans Display 3"/>
                <a:cs typeface="CMP Sharp Sans Display 3"/>
                <a:sym typeface="CMP Sharp Sans Display 3"/>
              </a:rPr>
              <a:t>Evaluator reflection form</a:t>
            </a:r>
          </a:p>
          <a:p>
            <a:pPr algn="ctr">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Reflect on the following questions after collecting or analyzing evaluation data about character development.</a:t>
            </a:r>
          </a:p>
        </p:txBody>
      </p:sp>
      <p:sp>
        <p:nvSpPr>
          <p:cNvPr id="6" name="TextBox 6"/>
          <p:cNvSpPr txBox="1"/>
          <p:nvPr/>
        </p:nvSpPr>
        <p:spPr>
          <a:xfrm>
            <a:off x="407553" y="440690"/>
            <a:ext cx="6957295" cy="359073"/>
          </a:xfrm>
          <a:prstGeom prst="rect">
            <a:avLst/>
          </a:prstGeom>
        </p:spPr>
        <p:txBody>
          <a:bodyPr wrap="square" lIns="0" tIns="0" rIns="0" bIns="0" rtlCol="0" anchor="t">
            <a:spAutoFit/>
          </a:bodyPr>
          <a:lstStyle/>
          <a:p>
            <a:pPr algn="ctr">
              <a:lnSpc>
                <a:spcPts val="1260"/>
              </a:lnSpc>
              <a:spcBef>
                <a:spcPct val="0"/>
              </a:spcBef>
            </a:pPr>
            <a:r>
              <a:rPr lang="en-US" sz="900" dirty="0">
                <a:solidFill>
                  <a:srgbClr val="000000"/>
                </a:solidFill>
                <a:latin typeface="CMP Sharp Sans Display 3"/>
                <a:ea typeface="CMP Sharp Sans Display 3"/>
                <a:cs typeface="CMP Sharp Sans Display 3"/>
                <a:sym typeface="CMP Sharp Sans Display 3"/>
              </a:rPr>
              <a:t> Data collector: _________________________    Date: ___________________________     Topic of reflection: _______________________________________</a:t>
            </a:r>
          </a:p>
          <a:p>
            <a:pPr algn="r">
              <a:lnSpc>
                <a:spcPts val="1540"/>
              </a:lnSpc>
              <a:spcBef>
                <a:spcPct val="0"/>
              </a:spcBef>
            </a:pPr>
            <a:endParaRPr lang="en-US" sz="900" dirty="0">
              <a:solidFill>
                <a:srgbClr val="000000"/>
              </a:solidFill>
              <a:latin typeface="CMP Sharp Sans Display 3"/>
              <a:ea typeface="CMP Sharp Sans Display 3"/>
              <a:cs typeface="CMP Sharp Sans Display 3"/>
              <a:sym typeface="CMP Sharp Sans Display 3"/>
            </a:endParaRPr>
          </a:p>
        </p:txBody>
      </p:sp>
      <p:sp>
        <p:nvSpPr>
          <p:cNvPr id="7" name="TextBox 7"/>
          <p:cNvSpPr txBox="1"/>
          <p:nvPr/>
        </p:nvSpPr>
        <p:spPr>
          <a:xfrm>
            <a:off x="583568" y="1395140"/>
            <a:ext cx="6839951" cy="967740"/>
          </a:xfrm>
          <a:prstGeom prst="rect">
            <a:avLst/>
          </a:prstGeom>
        </p:spPr>
        <p:txBody>
          <a:bodyPr lIns="0" tIns="0" rIns="0" bIns="0" rtlCol="0" anchor="t">
            <a:spAutoFit/>
          </a:bodyPr>
          <a:lstStyle/>
          <a:p>
            <a:pPr algn="just">
              <a:lnSpc>
                <a:spcPts val="1260"/>
              </a:lnSpc>
            </a:pPr>
            <a:endParaRPr/>
          </a:p>
          <a:p>
            <a:pPr algn="just">
              <a:lnSpc>
                <a:spcPts val="1679"/>
              </a:lnSpc>
              <a:spcBef>
                <a:spcPct val="0"/>
              </a:spcBef>
            </a:pPr>
            <a:r>
              <a:rPr lang="en-US" sz="1200">
                <a:solidFill>
                  <a:srgbClr val="F15A32"/>
                </a:solidFill>
                <a:latin typeface="CMP Sharp Sans Display 3"/>
                <a:ea typeface="CMP Sharp Sans Display 3"/>
                <a:cs typeface="CMP Sharp Sans Display 3"/>
                <a:sym typeface="CMP Sharp Sans Display 3"/>
              </a:rPr>
              <a:t>What surfaced</a:t>
            </a:r>
            <a:r>
              <a:rPr lang="en-US" sz="1200">
                <a:solidFill>
                  <a:srgbClr val="000000"/>
                </a:solidFill>
                <a:latin typeface="CMP Sharp Sans Display 3"/>
                <a:ea typeface="CMP Sharp Sans Display 3"/>
                <a:cs typeface="CMP Sharp Sans Display 3"/>
                <a:sym typeface="CMP Sharp Sans Display 3"/>
              </a:rPr>
              <a:t> in your data collection/analysis process? You might consider…</a:t>
            </a:r>
          </a:p>
          <a:p>
            <a:pPr marL="194310" lvl="1" indent="-97155"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What stood out as you gathered and/or analyzed your data?</a:t>
            </a:r>
          </a:p>
          <a:p>
            <a:pPr marL="194310" lvl="1" indent="-97155"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What thoughts, key words, or questions stuck with you from the data? Why?</a:t>
            </a:r>
          </a:p>
          <a:p>
            <a:pPr marL="194310" lvl="1" indent="-97155"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How did the data make you feel? Why? </a:t>
            </a:r>
          </a:p>
          <a:p>
            <a:pPr marL="194310" lvl="1" indent="-97155"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How might these take-aways connect to things you believe or care about?</a:t>
            </a:r>
          </a:p>
        </p:txBody>
      </p:sp>
      <p:grpSp>
        <p:nvGrpSpPr>
          <p:cNvPr id="8" name="Group 8"/>
          <p:cNvGrpSpPr/>
          <p:nvPr/>
        </p:nvGrpSpPr>
        <p:grpSpPr>
          <a:xfrm>
            <a:off x="462785" y="1471340"/>
            <a:ext cx="6839951" cy="2649404"/>
            <a:chOff x="0" y="0"/>
            <a:chExt cx="2384297" cy="923539"/>
          </a:xfrm>
        </p:grpSpPr>
        <p:sp>
          <p:nvSpPr>
            <p:cNvPr id="9" name="Freeform 9"/>
            <p:cNvSpPr/>
            <p:nvPr/>
          </p:nvSpPr>
          <p:spPr>
            <a:xfrm>
              <a:off x="0" y="0"/>
              <a:ext cx="2384297" cy="923539"/>
            </a:xfrm>
            <a:custGeom>
              <a:avLst/>
              <a:gdLst/>
              <a:ahLst/>
              <a:cxnLst/>
              <a:rect l="l" t="t" r="r" b="b"/>
              <a:pathLst>
                <a:path w="2384297" h="923539">
                  <a:moveTo>
                    <a:pt x="22637" y="0"/>
                  </a:moveTo>
                  <a:lnTo>
                    <a:pt x="2361660" y="0"/>
                  </a:lnTo>
                  <a:cubicBezTo>
                    <a:pt x="2367663" y="0"/>
                    <a:pt x="2373421" y="2385"/>
                    <a:pt x="2377666" y="6630"/>
                  </a:cubicBezTo>
                  <a:cubicBezTo>
                    <a:pt x="2381912" y="10876"/>
                    <a:pt x="2384297" y="16634"/>
                    <a:pt x="2384297" y="22637"/>
                  </a:cubicBezTo>
                  <a:lnTo>
                    <a:pt x="2384297" y="900902"/>
                  </a:lnTo>
                  <a:cubicBezTo>
                    <a:pt x="2384297" y="906906"/>
                    <a:pt x="2381912" y="912664"/>
                    <a:pt x="2377666" y="916909"/>
                  </a:cubicBezTo>
                  <a:cubicBezTo>
                    <a:pt x="2373421" y="921154"/>
                    <a:pt x="2367663" y="923539"/>
                    <a:pt x="2361660" y="923539"/>
                  </a:cubicBezTo>
                  <a:lnTo>
                    <a:pt x="22637" y="923539"/>
                  </a:lnTo>
                  <a:cubicBezTo>
                    <a:pt x="16634" y="923539"/>
                    <a:pt x="10876" y="921154"/>
                    <a:pt x="6630" y="916909"/>
                  </a:cubicBezTo>
                  <a:cubicBezTo>
                    <a:pt x="2385" y="912664"/>
                    <a:pt x="0" y="906906"/>
                    <a:pt x="0" y="900902"/>
                  </a:cubicBezTo>
                  <a:lnTo>
                    <a:pt x="0" y="22637"/>
                  </a:lnTo>
                  <a:cubicBezTo>
                    <a:pt x="0" y="16634"/>
                    <a:pt x="2385" y="10876"/>
                    <a:pt x="6630" y="6630"/>
                  </a:cubicBezTo>
                  <a:cubicBezTo>
                    <a:pt x="10876" y="2385"/>
                    <a:pt x="16634" y="0"/>
                    <a:pt x="22637" y="0"/>
                  </a:cubicBezTo>
                  <a:close/>
                </a:path>
              </a:pathLst>
            </a:custGeom>
            <a:solidFill>
              <a:srgbClr val="FFF4E3">
                <a:alpha val="0"/>
              </a:srgbClr>
            </a:solidFill>
            <a:ln w="19050" cap="sq">
              <a:solidFill>
                <a:srgbClr val="F15A32"/>
              </a:solidFill>
              <a:prstDash val="solid"/>
              <a:miter/>
            </a:ln>
          </p:spPr>
        </p:sp>
        <p:sp>
          <p:nvSpPr>
            <p:cNvPr id="10" name="TextBox 10"/>
            <p:cNvSpPr txBox="1"/>
            <p:nvPr/>
          </p:nvSpPr>
          <p:spPr>
            <a:xfrm>
              <a:off x="0" y="-28575"/>
              <a:ext cx="2384297" cy="952114"/>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466224" y="4263618"/>
            <a:ext cx="6843391" cy="997961"/>
            <a:chOff x="0" y="0"/>
            <a:chExt cx="2385496" cy="347873"/>
          </a:xfrm>
        </p:grpSpPr>
        <p:sp>
          <p:nvSpPr>
            <p:cNvPr id="12" name="Freeform 12"/>
            <p:cNvSpPr/>
            <p:nvPr/>
          </p:nvSpPr>
          <p:spPr>
            <a:xfrm>
              <a:off x="0" y="0"/>
              <a:ext cx="2385496" cy="347873"/>
            </a:xfrm>
            <a:custGeom>
              <a:avLst/>
              <a:gdLst/>
              <a:ahLst/>
              <a:cxnLst/>
              <a:rect l="l" t="t" r="r" b="b"/>
              <a:pathLst>
                <a:path w="2385496" h="347873">
                  <a:moveTo>
                    <a:pt x="30545" y="0"/>
                  </a:moveTo>
                  <a:lnTo>
                    <a:pt x="2354951" y="0"/>
                  </a:lnTo>
                  <a:cubicBezTo>
                    <a:pt x="2371820" y="0"/>
                    <a:pt x="2385496" y="13675"/>
                    <a:pt x="2385496" y="30545"/>
                  </a:cubicBezTo>
                  <a:lnTo>
                    <a:pt x="2385496" y="317328"/>
                  </a:lnTo>
                  <a:cubicBezTo>
                    <a:pt x="2385496" y="334198"/>
                    <a:pt x="2371820" y="347873"/>
                    <a:pt x="2354951" y="347873"/>
                  </a:cubicBezTo>
                  <a:lnTo>
                    <a:pt x="30545" y="347873"/>
                  </a:lnTo>
                  <a:cubicBezTo>
                    <a:pt x="13675" y="347873"/>
                    <a:pt x="0" y="334198"/>
                    <a:pt x="0" y="317328"/>
                  </a:cubicBezTo>
                  <a:lnTo>
                    <a:pt x="0" y="30545"/>
                  </a:lnTo>
                  <a:cubicBezTo>
                    <a:pt x="0" y="13675"/>
                    <a:pt x="13675" y="0"/>
                    <a:pt x="30545" y="0"/>
                  </a:cubicBezTo>
                  <a:close/>
                </a:path>
              </a:pathLst>
            </a:custGeom>
            <a:solidFill>
              <a:srgbClr val="FFF4E3"/>
            </a:solidFill>
            <a:ln cap="rnd">
              <a:noFill/>
              <a:prstDash val="solid"/>
              <a:round/>
            </a:ln>
          </p:spPr>
        </p:sp>
        <p:sp>
          <p:nvSpPr>
            <p:cNvPr id="13" name="TextBox 13"/>
            <p:cNvSpPr txBox="1"/>
            <p:nvPr/>
          </p:nvSpPr>
          <p:spPr>
            <a:xfrm>
              <a:off x="0" y="-28575"/>
              <a:ext cx="2385496" cy="376448"/>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583568" y="4338065"/>
            <a:ext cx="6839951" cy="811530"/>
          </a:xfrm>
          <a:prstGeom prst="rect">
            <a:avLst/>
          </a:prstGeom>
        </p:spPr>
        <p:txBody>
          <a:bodyPr lIns="0" tIns="0" rIns="0" bIns="0" rtlCol="0" anchor="t">
            <a:spAutoFit/>
          </a:bodyPr>
          <a:lstStyle/>
          <a:p>
            <a:pPr algn="just">
              <a:lnSpc>
                <a:spcPts val="1679"/>
              </a:lnSpc>
              <a:spcBef>
                <a:spcPct val="0"/>
              </a:spcBef>
            </a:pPr>
            <a:r>
              <a:rPr lang="en-US" sz="1200">
                <a:solidFill>
                  <a:srgbClr val="F15A32"/>
                </a:solidFill>
                <a:latin typeface="CMP Sharp Sans Display 3"/>
                <a:ea typeface="CMP Sharp Sans Display 3"/>
                <a:cs typeface="CMP Sharp Sans Display 3"/>
                <a:sym typeface="CMP Sharp Sans Display 3"/>
              </a:rPr>
              <a:t>What else</a:t>
            </a:r>
            <a:r>
              <a:rPr lang="en-US" sz="1200">
                <a:solidFill>
                  <a:srgbClr val="000000"/>
                </a:solidFill>
                <a:latin typeface="CMP Sharp Sans Display 3"/>
                <a:ea typeface="CMP Sharp Sans Display 3"/>
                <a:cs typeface="CMP Sharp Sans Display 3"/>
                <a:sym typeface="CMP Sharp Sans Display 3"/>
              </a:rPr>
              <a:t> could be missing from the data? You might consider…</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What were your first impressions when you started collecting/analyzing the data? How might they have shaped your work?</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In what ways were you similar to or different from the participants? How might this have shaped your efforts?</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How do you think your presence and/or the data collection experience might have affected participants’ behavior?</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Whose accounts and perspectives are included in this dataset, and whose might be missing or obscured?</a:t>
            </a:r>
          </a:p>
        </p:txBody>
      </p:sp>
      <p:grpSp>
        <p:nvGrpSpPr>
          <p:cNvPr id="15" name="Group 15"/>
          <p:cNvGrpSpPr/>
          <p:nvPr/>
        </p:nvGrpSpPr>
        <p:grpSpPr>
          <a:xfrm>
            <a:off x="469664" y="7055897"/>
            <a:ext cx="6843391" cy="842947"/>
            <a:chOff x="0" y="0"/>
            <a:chExt cx="2385496" cy="293838"/>
          </a:xfrm>
        </p:grpSpPr>
        <p:sp>
          <p:nvSpPr>
            <p:cNvPr id="16" name="Freeform 16"/>
            <p:cNvSpPr/>
            <p:nvPr/>
          </p:nvSpPr>
          <p:spPr>
            <a:xfrm>
              <a:off x="0" y="0"/>
              <a:ext cx="2385496" cy="293838"/>
            </a:xfrm>
            <a:custGeom>
              <a:avLst/>
              <a:gdLst/>
              <a:ahLst/>
              <a:cxnLst/>
              <a:rect l="l" t="t" r="r" b="b"/>
              <a:pathLst>
                <a:path w="2385496" h="293838">
                  <a:moveTo>
                    <a:pt x="30545" y="0"/>
                  </a:moveTo>
                  <a:lnTo>
                    <a:pt x="2354951" y="0"/>
                  </a:lnTo>
                  <a:cubicBezTo>
                    <a:pt x="2371820" y="0"/>
                    <a:pt x="2385496" y="13675"/>
                    <a:pt x="2385496" y="30545"/>
                  </a:cubicBezTo>
                  <a:lnTo>
                    <a:pt x="2385496" y="263293"/>
                  </a:lnTo>
                  <a:cubicBezTo>
                    <a:pt x="2385496" y="271394"/>
                    <a:pt x="2382277" y="279163"/>
                    <a:pt x="2376549" y="284891"/>
                  </a:cubicBezTo>
                  <a:cubicBezTo>
                    <a:pt x="2370821" y="290619"/>
                    <a:pt x="2363052" y="293838"/>
                    <a:pt x="2354951" y="293838"/>
                  </a:cubicBezTo>
                  <a:lnTo>
                    <a:pt x="30545" y="293838"/>
                  </a:lnTo>
                  <a:cubicBezTo>
                    <a:pt x="13675" y="293838"/>
                    <a:pt x="0" y="280162"/>
                    <a:pt x="0" y="263293"/>
                  </a:cubicBezTo>
                  <a:lnTo>
                    <a:pt x="0" y="30545"/>
                  </a:lnTo>
                  <a:cubicBezTo>
                    <a:pt x="0" y="13675"/>
                    <a:pt x="13675" y="0"/>
                    <a:pt x="30545" y="0"/>
                  </a:cubicBezTo>
                  <a:close/>
                </a:path>
              </a:pathLst>
            </a:custGeom>
            <a:solidFill>
              <a:srgbClr val="FFF4E3"/>
            </a:solidFill>
            <a:ln cap="rnd">
              <a:noFill/>
              <a:prstDash val="solid"/>
              <a:round/>
            </a:ln>
          </p:spPr>
        </p:sp>
        <p:sp>
          <p:nvSpPr>
            <p:cNvPr id="17" name="TextBox 17"/>
            <p:cNvSpPr txBox="1"/>
            <p:nvPr/>
          </p:nvSpPr>
          <p:spPr>
            <a:xfrm>
              <a:off x="0" y="-28575"/>
              <a:ext cx="2385496" cy="322413"/>
            </a:xfrm>
            <a:prstGeom prst="rect">
              <a:avLst/>
            </a:prstGeom>
          </p:spPr>
          <p:txBody>
            <a:bodyPr lIns="50800" tIns="50800" rIns="50800" bIns="50800" rtlCol="0" anchor="ctr"/>
            <a:lstStyle/>
            <a:p>
              <a:pPr algn="ctr">
                <a:lnSpc>
                  <a:spcPts val="2100"/>
                </a:lnSpc>
              </a:pPr>
              <a:endParaRPr/>
            </a:p>
          </p:txBody>
        </p:sp>
      </p:grpSp>
      <p:sp>
        <p:nvSpPr>
          <p:cNvPr id="18" name="TextBox 18"/>
          <p:cNvSpPr txBox="1"/>
          <p:nvPr/>
        </p:nvSpPr>
        <p:spPr>
          <a:xfrm>
            <a:off x="583568" y="7132097"/>
            <a:ext cx="6839951" cy="659130"/>
          </a:xfrm>
          <a:prstGeom prst="rect">
            <a:avLst/>
          </a:prstGeom>
        </p:spPr>
        <p:txBody>
          <a:bodyPr lIns="0" tIns="0" rIns="0" bIns="0" rtlCol="0" anchor="t">
            <a:spAutoFit/>
          </a:bodyPr>
          <a:lstStyle/>
          <a:p>
            <a:pPr algn="just">
              <a:lnSpc>
                <a:spcPts val="1679"/>
              </a:lnSpc>
              <a:spcBef>
                <a:spcPct val="0"/>
              </a:spcBef>
            </a:pPr>
            <a:r>
              <a:rPr lang="en-US" sz="1200">
                <a:solidFill>
                  <a:srgbClr val="F15A32"/>
                </a:solidFill>
                <a:latin typeface="CMP Sharp Sans Display 3"/>
                <a:ea typeface="CMP Sharp Sans Display 3"/>
                <a:cs typeface="CMP Sharp Sans Display 3"/>
                <a:sym typeface="CMP Sharp Sans Display 3"/>
              </a:rPr>
              <a:t>What’s next </a:t>
            </a:r>
            <a:r>
              <a:rPr lang="en-US" sz="1200">
                <a:solidFill>
                  <a:srgbClr val="000000"/>
                </a:solidFill>
                <a:latin typeface="CMP Sharp Sans Display 3"/>
                <a:ea typeface="CMP Sharp Sans Display 3"/>
                <a:cs typeface="CMP Sharp Sans Display 3"/>
                <a:sym typeface="CMP Sharp Sans Display 3"/>
              </a:rPr>
              <a:t>for your work moving forward? You might consider…</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Based on your reflections, what do you want to learn more about? What can you do to make this happen?</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What actions or changes might your reflections suggest (for program/exhibit design, your evaluation, etc.)?</a:t>
            </a:r>
          </a:p>
          <a:p>
            <a:pPr marL="194313" lvl="1" indent="-97157" algn="just">
              <a:lnSpc>
                <a:spcPts val="1260"/>
              </a:lnSpc>
              <a:spcBef>
                <a:spcPct val="0"/>
              </a:spcBef>
              <a:buFont typeface="Arial"/>
              <a:buChar char="•"/>
            </a:pPr>
            <a:r>
              <a:rPr lang="en-US" sz="900">
                <a:solidFill>
                  <a:srgbClr val="000000"/>
                </a:solidFill>
                <a:latin typeface="CMP Sharp Sans Display 6"/>
                <a:ea typeface="CMP Sharp Sans Display 6"/>
                <a:cs typeface="CMP Sharp Sans Display 6"/>
                <a:sym typeface="CMP Sharp Sans Display 6"/>
              </a:rPr>
              <a:t>What values or beliefs does this tool invite you to reflect on, deepen, or expand–-in your work and beyond?</a:t>
            </a:r>
          </a:p>
        </p:txBody>
      </p:sp>
      <p:grpSp>
        <p:nvGrpSpPr>
          <p:cNvPr id="19" name="Group 19"/>
          <p:cNvGrpSpPr/>
          <p:nvPr/>
        </p:nvGrpSpPr>
        <p:grpSpPr>
          <a:xfrm>
            <a:off x="462785" y="4263618"/>
            <a:ext cx="6839951" cy="2649404"/>
            <a:chOff x="0" y="0"/>
            <a:chExt cx="2384297" cy="923539"/>
          </a:xfrm>
        </p:grpSpPr>
        <p:sp>
          <p:nvSpPr>
            <p:cNvPr id="20" name="Freeform 20"/>
            <p:cNvSpPr/>
            <p:nvPr/>
          </p:nvSpPr>
          <p:spPr>
            <a:xfrm>
              <a:off x="0" y="0"/>
              <a:ext cx="2384297" cy="923539"/>
            </a:xfrm>
            <a:custGeom>
              <a:avLst/>
              <a:gdLst/>
              <a:ahLst/>
              <a:cxnLst/>
              <a:rect l="l" t="t" r="r" b="b"/>
              <a:pathLst>
                <a:path w="2384297" h="923539">
                  <a:moveTo>
                    <a:pt x="22637" y="0"/>
                  </a:moveTo>
                  <a:lnTo>
                    <a:pt x="2361660" y="0"/>
                  </a:lnTo>
                  <a:cubicBezTo>
                    <a:pt x="2367663" y="0"/>
                    <a:pt x="2373421" y="2385"/>
                    <a:pt x="2377666" y="6630"/>
                  </a:cubicBezTo>
                  <a:cubicBezTo>
                    <a:pt x="2381912" y="10876"/>
                    <a:pt x="2384297" y="16634"/>
                    <a:pt x="2384297" y="22637"/>
                  </a:cubicBezTo>
                  <a:lnTo>
                    <a:pt x="2384297" y="900902"/>
                  </a:lnTo>
                  <a:cubicBezTo>
                    <a:pt x="2384297" y="906906"/>
                    <a:pt x="2381912" y="912664"/>
                    <a:pt x="2377666" y="916909"/>
                  </a:cubicBezTo>
                  <a:cubicBezTo>
                    <a:pt x="2373421" y="921154"/>
                    <a:pt x="2367663" y="923539"/>
                    <a:pt x="2361660" y="923539"/>
                  </a:cubicBezTo>
                  <a:lnTo>
                    <a:pt x="22637" y="923539"/>
                  </a:lnTo>
                  <a:cubicBezTo>
                    <a:pt x="16634" y="923539"/>
                    <a:pt x="10876" y="921154"/>
                    <a:pt x="6630" y="916909"/>
                  </a:cubicBezTo>
                  <a:cubicBezTo>
                    <a:pt x="2385" y="912664"/>
                    <a:pt x="0" y="906906"/>
                    <a:pt x="0" y="900902"/>
                  </a:cubicBezTo>
                  <a:lnTo>
                    <a:pt x="0" y="22637"/>
                  </a:lnTo>
                  <a:cubicBezTo>
                    <a:pt x="0" y="16634"/>
                    <a:pt x="2385" y="10876"/>
                    <a:pt x="6630" y="6630"/>
                  </a:cubicBezTo>
                  <a:cubicBezTo>
                    <a:pt x="10876" y="2385"/>
                    <a:pt x="16634" y="0"/>
                    <a:pt x="22637" y="0"/>
                  </a:cubicBezTo>
                  <a:close/>
                </a:path>
              </a:pathLst>
            </a:custGeom>
            <a:solidFill>
              <a:srgbClr val="000000">
                <a:alpha val="0"/>
              </a:srgbClr>
            </a:solidFill>
            <a:ln w="19050" cap="sq">
              <a:solidFill>
                <a:srgbClr val="F15A32"/>
              </a:solidFill>
              <a:prstDash val="solid"/>
              <a:miter/>
            </a:ln>
          </p:spPr>
        </p:sp>
        <p:sp>
          <p:nvSpPr>
            <p:cNvPr id="21" name="TextBox 21"/>
            <p:cNvSpPr txBox="1"/>
            <p:nvPr/>
          </p:nvSpPr>
          <p:spPr>
            <a:xfrm>
              <a:off x="0" y="-28575"/>
              <a:ext cx="2384297" cy="952114"/>
            </a:xfrm>
            <a:prstGeom prst="rect">
              <a:avLst/>
            </a:prstGeom>
          </p:spPr>
          <p:txBody>
            <a:bodyPr lIns="50800" tIns="50800" rIns="50800" bIns="50800" rtlCol="0" anchor="ctr"/>
            <a:lstStyle/>
            <a:p>
              <a:pPr algn="ctr">
                <a:lnSpc>
                  <a:spcPts val="2100"/>
                </a:lnSpc>
              </a:pPr>
              <a:endParaRPr/>
            </a:p>
          </p:txBody>
        </p:sp>
      </p:grpSp>
      <p:grpSp>
        <p:nvGrpSpPr>
          <p:cNvPr id="22" name="Group 22"/>
          <p:cNvGrpSpPr/>
          <p:nvPr/>
        </p:nvGrpSpPr>
        <p:grpSpPr>
          <a:xfrm>
            <a:off x="473103" y="7055897"/>
            <a:ext cx="6839951" cy="2649404"/>
            <a:chOff x="0" y="0"/>
            <a:chExt cx="2384297" cy="923539"/>
          </a:xfrm>
        </p:grpSpPr>
        <p:sp>
          <p:nvSpPr>
            <p:cNvPr id="23" name="Freeform 23"/>
            <p:cNvSpPr/>
            <p:nvPr/>
          </p:nvSpPr>
          <p:spPr>
            <a:xfrm>
              <a:off x="0" y="0"/>
              <a:ext cx="2384297" cy="923539"/>
            </a:xfrm>
            <a:custGeom>
              <a:avLst/>
              <a:gdLst/>
              <a:ahLst/>
              <a:cxnLst/>
              <a:rect l="l" t="t" r="r" b="b"/>
              <a:pathLst>
                <a:path w="2384297" h="923539">
                  <a:moveTo>
                    <a:pt x="22637" y="0"/>
                  </a:moveTo>
                  <a:lnTo>
                    <a:pt x="2361660" y="0"/>
                  </a:lnTo>
                  <a:cubicBezTo>
                    <a:pt x="2367663" y="0"/>
                    <a:pt x="2373421" y="2385"/>
                    <a:pt x="2377666" y="6630"/>
                  </a:cubicBezTo>
                  <a:cubicBezTo>
                    <a:pt x="2381912" y="10876"/>
                    <a:pt x="2384297" y="16634"/>
                    <a:pt x="2384297" y="22637"/>
                  </a:cubicBezTo>
                  <a:lnTo>
                    <a:pt x="2384297" y="900902"/>
                  </a:lnTo>
                  <a:cubicBezTo>
                    <a:pt x="2384297" y="906906"/>
                    <a:pt x="2381912" y="912664"/>
                    <a:pt x="2377666" y="916909"/>
                  </a:cubicBezTo>
                  <a:cubicBezTo>
                    <a:pt x="2373421" y="921154"/>
                    <a:pt x="2367663" y="923539"/>
                    <a:pt x="2361660" y="923539"/>
                  </a:cubicBezTo>
                  <a:lnTo>
                    <a:pt x="22637" y="923539"/>
                  </a:lnTo>
                  <a:cubicBezTo>
                    <a:pt x="16634" y="923539"/>
                    <a:pt x="10876" y="921154"/>
                    <a:pt x="6630" y="916909"/>
                  </a:cubicBezTo>
                  <a:cubicBezTo>
                    <a:pt x="2385" y="912664"/>
                    <a:pt x="0" y="906906"/>
                    <a:pt x="0" y="900902"/>
                  </a:cubicBezTo>
                  <a:lnTo>
                    <a:pt x="0" y="22637"/>
                  </a:lnTo>
                  <a:cubicBezTo>
                    <a:pt x="0" y="16634"/>
                    <a:pt x="2385" y="10876"/>
                    <a:pt x="6630" y="6630"/>
                  </a:cubicBezTo>
                  <a:cubicBezTo>
                    <a:pt x="10876" y="2385"/>
                    <a:pt x="16634" y="0"/>
                    <a:pt x="22637" y="0"/>
                  </a:cubicBezTo>
                  <a:close/>
                </a:path>
              </a:pathLst>
            </a:custGeom>
            <a:solidFill>
              <a:srgbClr val="000000">
                <a:alpha val="0"/>
              </a:srgbClr>
            </a:solidFill>
            <a:ln w="19050" cap="sq">
              <a:solidFill>
                <a:srgbClr val="F15A32"/>
              </a:solidFill>
              <a:prstDash val="solid"/>
              <a:miter/>
            </a:ln>
          </p:spPr>
        </p:sp>
        <p:sp>
          <p:nvSpPr>
            <p:cNvPr id="24" name="TextBox 24"/>
            <p:cNvSpPr txBox="1"/>
            <p:nvPr/>
          </p:nvSpPr>
          <p:spPr>
            <a:xfrm>
              <a:off x="0" y="-28575"/>
              <a:ext cx="2384297" cy="952114"/>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340809916"/>
              </p:ext>
            </p:extLst>
          </p:nvPr>
        </p:nvGraphicFramePr>
        <p:xfrm>
          <a:off x="777240" y="1160928"/>
          <a:ext cx="6217920" cy="8120232"/>
        </p:xfrm>
        <a:graphic>
          <a:graphicData uri="http://schemas.openxmlformats.org/drawingml/2006/table">
            <a:tbl>
              <a:tblPr/>
              <a:tblGrid>
                <a:gridCol w="2072640"/>
                <a:gridCol w="2072640"/>
                <a:gridCol w="2072640"/>
              </a:tblGrid>
              <a:tr h="2706744">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Use your imagination</a:t>
                      </a: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1820"/>
                        </a:lnSpc>
                        <a:defRPr/>
                      </a:pPr>
                      <a:r>
                        <a:rPr lang="en-US" sz="1300" dirty="0">
                          <a:solidFill>
                            <a:srgbClr val="000000"/>
                          </a:solidFill>
                          <a:latin typeface="CMP Sharp Sans Display 2" panose="020B0604020202020204" charset="0"/>
                          <a:ea typeface="CMP Sharp Sans Display 1"/>
                          <a:cs typeface="CMP Sharp Sans Display 1"/>
                          <a:sym typeface="CMP Sharp Sans Display 1"/>
                        </a:rPr>
                        <a:t>Find another example of creativity and write or draw it here:</a:t>
                      </a: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p>
                      <a:pPr algn="ctr">
                        <a:lnSpc>
                          <a:spcPts val="1820"/>
                        </a:lnSpc>
                      </a:pP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Explore a new material, idea, object, or activity</a:t>
                      </a: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Make up your own way to do something</a:t>
                      </a: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Free space!</a:t>
                      </a: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p>
                      <a:pPr algn="ctr">
                        <a:lnSpc>
                          <a:spcPts val="2240"/>
                        </a:lnSpc>
                      </a:pP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Try something out that you’re not sure will work</a:t>
                      </a: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a:solidFill>
                            <a:srgbClr val="000000"/>
                          </a:solidFill>
                          <a:latin typeface="CMP Sharp Sans Display 2" panose="020B0604020202020204" charset="0"/>
                          <a:ea typeface="CMP Sharp Sans Display 1"/>
                          <a:cs typeface="CMP Sharp Sans Display 1"/>
                          <a:sym typeface="CMP Sharp Sans Display 1"/>
                        </a:rPr>
                        <a:t>Have a conversation about creativity</a:t>
                      </a:r>
                      <a:endParaRPr lang="en-US" sz="110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panose="020B0604020202020204" charset="0"/>
                          <a:ea typeface="CMP Sharp Sans Display 1"/>
                          <a:cs typeface="CMP Sharp Sans Display 1"/>
                          <a:sym typeface="CMP Sharp Sans Display 1"/>
                        </a:rPr>
                        <a:t>Find more than one way to solve a problem</a:t>
                      </a:r>
                      <a:endParaRPr lang="en-US" sz="110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dirty="0">
                          <a:solidFill>
                            <a:srgbClr val="000000"/>
                          </a:solidFill>
                          <a:latin typeface="CMP Sharp Sans Display 2" panose="020B0604020202020204" charset="0"/>
                          <a:ea typeface="CMP Sharp Sans Display 1"/>
                          <a:cs typeface="CMP Sharp Sans Display 1"/>
                          <a:sym typeface="CMP Sharp Sans Display 1"/>
                        </a:rPr>
                        <a:t>Find something you could improve (make better) in some way</a:t>
                      </a:r>
                      <a:endParaRPr lang="en-US" sz="1100" dirty="0">
                        <a:latin typeface="CMP Sharp Sans Display 2" panose="020B0604020202020204" charset="0"/>
                      </a:endParaRPr>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bl>
          </a:graphicData>
        </a:graphic>
      </p:graphicFrame>
      <p:grpSp>
        <p:nvGrpSpPr>
          <p:cNvPr id="3" name="Group 3"/>
          <p:cNvGrpSpPr/>
          <p:nvPr/>
        </p:nvGrpSpPr>
        <p:grpSpPr>
          <a:xfrm>
            <a:off x="3162657" y="4718924"/>
            <a:ext cx="1447086" cy="1379254"/>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15A32"/>
            </a:solidFill>
          </p:spPr>
        </p:sp>
        <p:sp>
          <p:nvSpPr>
            <p:cNvPr id="5" name="TextBox 5"/>
            <p:cNvSpPr txBox="1"/>
            <p:nvPr/>
          </p:nvSpPr>
          <p:spPr>
            <a:xfrm>
              <a:off x="228600" y="247650"/>
              <a:ext cx="355600" cy="361950"/>
            </a:xfrm>
            <a:prstGeom prst="rect">
              <a:avLst/>
            </a:prstGeom>
          </p:spPr>
          <p:txBody>
            <a:bodyPr lIns="50800" tIns="50800" rIns="50800" bIns="50800" rtlCol="0" anchor="ctr"/>
            <a:lstStyle/>
            <a:p>
              <a:pPr algn="ctr">
                <a:lnSpc>
                  <a:spcPts val="1540"/>
                </a:lnSpc>
              </a:pPr>
              <a:endParaRPr>
                <a:solidFill>
                  <a:prstClr val="black"/>
                </a:solidFill>
              </a:endParaRPr>
            </a:p>
          </p:txBody>
        </p:sp>
      </p:grpSp>
      <p:sp>
        <p:nvSpPr>
          <p:cNvPr id="6" name="TextBox 6"/>
          <p:cNvSpPr txBox="1"/>
          <p:nvPr/>
        </p:nvSpPr>
        <p:spPr>
          <a:xfrm>
            <a:off x="466224" y="503555"/>
            <a:ext cx="6839951" cy="412934"/>
          </a:xfrm>
          <a:prstGeom prst="rect">
            <a:avLst/>
          </a:prstGeom>
        </p:spPr>
        <p:txBody>
          <a:bodyPr lIns="0" tIns="0" rIns="0" bIns="0" rtlCol="0" anchor="t">
            <a:spAutoFit/>
          </a:bodyPr>
          <a:lstStyle/>
          <a:p>
            <a:pPr algn="ctr">
              <a:lnSpc>
                <a:spcPts val="3359"/>
              </a:lnSpc>
              <a:spcBef>
                <a:spcPct val="0"/>
              </a:spcBef>
            </a:pPr>
            <a:r>
              <a:rPr lang="en-US" sz="2399" dirty="0">
                <a:solidFill>
                  <a:srgbClr val="F15A32"/>
                </a:solidFill>
                <a:latin typeface="CMP Sharp Sans Display 3" panose="020B0604020202020204" charset="0"/>
                <a:ea typeface="CMP Sharp Sans Display 2"/>
                <a:cs typeface="CMP Sharp Sans Display 2"/>
                <a:sym typeface="CMP Sharp Sans Display 2"/>
              </a:rPr>
              <a:t>Character Bingo: Creativity</a:t>
            </a:r>
          </a:p>
        </p:txBody>
      </p:sp>
    </p:spTree>
    <p:extLst>
      <p:ext uri="{BB962C8B-B14F-4D97-AF65-F5344CB8AC3E}">
        <p14:creationId xmlns:p14="http://schemas.microsoft.com/office/powerpoint/2010/main" val="229814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2785" y="1539240"/>
            <a:ext cx="6839951" cy="7951470"/>
          </a:xfrm>
          <a:prstGeom prst="rect">
            <a:avLst/>
          </a:prstGeom>
        </p:spPr>
        <p:txBody>
          <a:bodyPr lIns="0" tIns="0" rIns="0" bIns="0" rtlCol="0" anchor="t">
            <a:spAutoFit/>
          </a:bodyPr>
          <a:lstStyle/>
          <a:p>
            <a:pPr algn="just">
              <a:lnSpc>
                <a:spcPts val="1679"/>
              </a:lnSpc>
            </a:pPr>
            <a:r>
              <a:rPr lang="en-US" sz="1200">
                <a:solidFill>
                  <a:srgbClr val="000000"/>
                </a:solidFill>
                <a:latin typeface="CMP Sharp Sans Display 6"/>
                <a:ea typeface="CMP Sharp Sans Display 6"/>
                <a:cs typeface="CMP Sharp Sans Display 6"/>
                <a:sym typeface="CMP Sharp Sans Display 6"/>
              </a:rPr>
              <a:t>Thanks for coming back!  Can you show me your bingo card?</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Which boxes did you check off?</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Where were you in the exhibit when you [action they checked off]? </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Can you tell me about that?</a:t>
            </a: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Thanks! And could you tell me the ages of the kids in your group? ____________________________</a:t>
            </a: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Thanks so much! Is there anything else you’d like to share with me today?</a:t>
            </a:r>
          </a:p>
        </p:txBody>
      </p:sp>
      <p:graphicFrame>
        <p:nvGraphicFramePr>
          <p:cNvPr id="3" name="Table 3"/>
          <p:cNvGraphicFramePr>
            <a:graphicFrameLocks noGrp="1"/>
          </p:cNvGraphicFramePr>
          <p:nvPr>
            <p:extLst>
              <p:ext uri="{D42A27DB-BD31-4B8C-83A1-F6EECF244321}">
                <p14:modId xmlns:p14="http://schemas.microsoft.com/office/powerpoint/2010/main" val="2060740498"/>
              </p:ext>
            </p:extLst>
          </p:nvPr>
        </p:nvGraphicFramePr>
        <p:xfrm>
          <a:off x="466224" y="2509164"/>
          <a:ext cx="6839951" cy="6326507"/>
        </p:xfrm>
        <a:graphic>
          <a:graphicData uri="http://schemas.openxmlformats.org/drawingml/2006/table">
            <a:tbl>
              <a:tblPr/>
              <a:tblGrid>
                <a:gridCol w="1802957"/>
                <a:gridCol w="431016"/>
                <a:gridCol w="1639774"/>
                <a:gridCol w="2966204"/>
              </a:tblGrid>
              <a:tr h="665370">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Bingo action</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Location</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Notes</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r>
              <a:tr h="665370">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Use your imagination</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Find another example of creativity</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Explore a new material, idea, object, or activity</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Make up your own way to do something</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Try something out that you’re not sure will work</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Have a conversation about creativity</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Find more than one way to solve a problem</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3681">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Find something you could improve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bl>
          </a:graphicData>
        </a:graphic>
      </p:graphicFrame>
      <p:sp>
        <p:nvSpPr>
          <p:cNvPr id="4" name="Freeform 4"/>
          <p:cNvSpPr/>
          <p:nvPr/>
        </p:nvSpPr>
        <p:spPr>
          <a:xfrm>
            <a:off x="2369439" y="2664433"/>
            <a:ext cx="298039" cy="282765"/>
          </a:xfrm>
          <a:custGeom>
            <a:avLst/>
            <a:gdLst/>
            <a:ahLst/>
            <a:cxnLst/>
            <a:rect l="l" t="t" r="r" b="b"/>
            <a:pathLst>
              <a:path w="298039" h="282765">
                <a:moveTo>
                  <a:pt x="0" y="0"/>
                </a:moveTo>
                <a:lnTo>
                  <a:pt x="298039" y="0"/>
                </a:lnTo>
                <a:lnTo>
                  <a:pt x="298039" y="282765"/>
                </a:lnTo>
                <a:lnTo>
                  <a:pt x="0" y="2827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369439" y="3403092"/>
            <a:ext cx="240401" cy="243840"/>
            <a:chOff x="0" y="0"/>
            <a:chExt cx="83800" cy="84999"/>
          </a:xfrm>
        </p:grpSpPr>
        <p:sp>
          <p:nvSpPr>
            <p:cNvPr id="6" name="Freeform 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7" name="TextBox 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8" name="TextBox 8"/>
          <p:cNvSpPr txBox="1"/>
          <p:nvPr/>
        </p:nvSpPr>
        <p:spPr>
          <a:xfrm>
            <a:off x="462785" y="805815"/>
            <a:ext cx="6839951" cy="461010"/>
          </a:xfrm>
          <a:prstGeom prst="rect">
            <a:avLst/>
          </a:prstGeom>
        </p:spPr>
        <p:txBody>
          <a:bodyPr lIns="0" tIns="0" rIns="0" bIns="0" rtlCol="0" anchor="t">
            <a:spAutoFit/>
          </a:bodyPr>
          <a:lstStyle/>
          <a:p>
            <a:pPr algn="ctr">
              <a:lnSpc>
                <a:spcPts val="2239"/>
              </a:lnSpc>
            </a:pPr>
            <a:r>
              <a:rPr lang="en-US" sz="1599">
                <a:solidFill>
                  <a:srgbClr val="F15A32"/>
                </a:solidFill>
                <a:latin typeface="CMP Sharp Sans Display 3"/>
                <a:ea typeface="CMP Sharp Sans Display 3"/>
                <a:cs typeface="CMP Sharp Sans Display 3"/>
                <a:sym typeface="CMP Sharp Sans Display 3"/>
              </a:rPr>
              <a:t>Character Bingo Closing Script &amp; Note-taking Sheet: Creativity</a:t>
            </a:r>
          </a:p>
          <a:p>
            <a:pPr algn="ctr">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Ask these questions when visitors bring their bingo card back to you and record your notes below.</a:t>
            </a:r>
          </a:p>
        </p:txBody>
      </p:sp>
      <p:sp>
        <p:nvSpPr>
          <p:cNvPr id="9" name="TextBox 9"/>
          <p:cNvSpPr txBox="1"/>
          <p:nvPr/>
        </p:nvSpPr>
        <p:spPr>
          <a:xfrm>
            <a:off x="466224" y="440690"/>
            <a:ext cx="6839951" cy="33655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    Date: ___________________________     Group Number: _______________________________________</a:t>
            </a:r>
          </a:p>
          <a:p>
            <a:pPr algn="r">
              <a:lnSpc>
                <a:spcPts val="1540"/>
              </a:lnSpc>
              <a:spcBef>
                <a:spcPct val="0"/>
              </a:spcBef>
            </a:pPr>
            <a:endParaRPr lang="en-US" sz="900">
              <a:solidFill>
                <a:srgbClr val="000000"/>
              </a:solidFill>
              <a:latin typeface="CMP Sharp Sans Display 3"/>
              <a:ea typeface="CMP Sharp Sans Display 3"/>
              <a:cs typeface="CMP Sharp Sans Display 3"/>
              <a:sym typeface="CMP Sharp Sans Display 3"/>
            </a:endParaRPr>
          </a:p>
        </p:txBody>
      </p:sp>
      <p:grpSp>
        <p:nvGrpSpPr>
          <p:cNvPr id="10" name="Group 10"/>
          <p:cNvGrpSpPr/>
          <p:nvPr/>
        </p:nvGrpSpPr>
        <p:grpSpPr>
          <a:xfrm>
            <a:off x="2369439" y="4104132"/>
            <a:ext cx="240401" cy="243840"/>
            <a:chOff x="0" y="0"/>
            <a:chExt cx="83800" cy="84999"/>
          </a:xfrm>
        </p:grpSpPr>
        <p:sp>
          <p:nvSpPr>
            <p:cNvPr id="11" name="Freeform 11"/>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2" name="TextBox 12"/>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3" name="Group 13"/>
          <p:cNvGrpSpPr/>
          <p:nvPr/>
        </p:nvGrpSpPr>
        <p:grpSpPr>
          <a:xfrm>
            <a:off x="2369439" y="4816837"/>
            <a:ext cx="240401" cy="243840"/>
            <a:chOff x="0" y="0"/>
            <a:chExt cx="83800" cy="84999"/>
          </a:xfrm>
        </p:grpSpPr>
        <p:sp>
          <p:nvSpPr>
            <p:cNvPr id="14" name="Freeform 14"/>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5" name="TextBox 15"/>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6" name="Group 16"/>
          <p:cNvGrpSpPr/>
          <p:nvPr/>
        </p:nvGrpSpPr>
        <p:grpSpPr>
          <a:xfrm>
            <a:off x="2369439" y="5529542"/>
            <a:ext cx="240401" cy="243840"/>
            <a:chOff x="0" y="0"/>
            <a:chExt cx="83800" cy="84999"/>
          </a:xfrm>
        </p:grpSpPr>
        <p:sp>
          <p:nvSpPr>
            <p:cNvPr id="17" name="Freeform 17"/>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8" name="TextBox 18"/>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9" name="Group 19"/>
          <p:cNvGrpSpPr/>
          <p:nvPr/>
        </p:nvGrpSpPr>
        <p:grpSpPr>
          <a:xfrm>
            <a:off x="2369439" y="6240107"/>
            <a:ext cx="240401" cy="243840"/>
            <a:chOff x="0" y="0"/>
            <a:chExt cx="83800" cy="84999"/>
          </a:xfrm>
        </p:grpSpPr>
        <p:sp>
          <p:nvSpPr>
            <p:cNvPr id="20" name="Freeform 20"/>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1" name="TextBox 21"/>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2" name="Group 22"/>
          <p:cNvGrpSpPr/>
          <p:nvPr/>
        </p:nvGrpSpPr>
        <p:grpSpPr>
          <a:xfrm>
            <a:off x="2369439" y="6920129"/>
            <a:ext cx="240401" cy="243840"/>
            <a:chOff x="0" y="0"/>
            <a:chExt cx="83800" cy="84999"/>
          </a:xfrm>
        </p:grpSpPr>
        <p:sp>
          <p:nvSpPr>
            <p:cNvPr id="23" name="Freeform 2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4" name="TextBox 2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5" name="Group 25"/>
          <p:cNvGrpSpPr/>
          <p:nvPr/>
        </p:nvGrpSpPr>
        <p:grpSpPr>
          <a:xfrm>
            <a:off x="2369439" y="7630694"/>
            <a:ext cx="240401" cy="243840"/>
            <a:chOff x="0" y="0"/>
            <a:chExt cx="83800" cy="84999"/>
          </a:xfrm>
        </p:grpSpPr>
        <p:sp>
          <p:nvSpPr>
            <p:cNvPr id="26" name="Freeform 2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7" name="TextBox 2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2369439" y="8341259"/>
            <a:ext cx="240401" cy="243840"/>
            <a:chOff x="0" y="0"/>
            <a:chExt cx="83800" cy="84999"/>
          </a:xfrm>
        </p:grpSpPr>
        <p:sp>
          <p:nvSpPr>
            <p:cNvPr id="29" name="Freeform 2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0" name="TextBox 3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77240" y="1160928"/>
          <a:ext cx="6217920" cy="8120232"/>
        </p:xfrm>
        <a:graphic>
          <a:graphicData uri="http://schemas.openxmlformats.org/drawingml/2006/table">
            <a:tbl>
              <a:tblPr/>
              <a:tblGrid>
                <a:gridCol w="2072640"/>
                <a:gridCol w="2072640"/>
                <a:gridCol w="2072640"/>
              </a:tblGrid>
              <a:tr h="2706744">
                <a:tc>
                  <a:txBody>
                    <a:bodyPr/>
                    <a:lstStyle/>
                    <a:p>
                      <a:pPr algn="ctr">
                        <a:lnSpc>
                          <a:spcPts val="2240"/>
                        </a:lnSpc>
                        <a:defRPr/>
                      </a:pPr>
                      <a:r>
                        <a:rPr lang="en-US" sz="1600" dirty="0">
                          <a:solidFill>
                            <a:srgbClr val="000000"/>
                          </a:solidFill>
                          <a:latin typeface="CMP Sharp Sans Display 2"/>
                          <a:ea typeface="CMP Sharp Sans Display 2"/>
                          <a:cs typeface="CMP Sharp Sans Display 2"/>
                          <a:sym typeface="CMP Sharp Sans Display 2"/>
                        </a:rPr>
                        <a:t>Solve a problem</a:t>
                      </a:r>
                      <a:endParaRPr lang="en-US" sz="1100" dirty="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Take a risk</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Create a goal or plan and make it happen</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Try again when something gets frustrating</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Free space!</a:t>
                      </a: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p>
                      <a:pPr algn="ctr">
                        <a:lnSpc>
                          <a:spcPts val="2240"/>
                        </a:lnSpc>
                      </a:pP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CMP Sharp Sans Display 2"/>
                          <a:ea typeface="CMP Sharp Sans Display 2"/>
                          <a:cs typeface="CMP Sharp Sans Display 2"/>
                          <a:sym typeface="CMP Sharp Sans Display 2"/>
                        </a:rPr>
                        <a:t>Find another example of perseverance and write or draw it here:</a:t>
                      </a: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p>
                      <a:pPr algn="ctr">
                        <a:lnSpc>
                          <a:spcPts val="1819"/>
                        </a:lnSpc>
                      </a:pP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r h="2706744">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Learn from a mistake</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Have a conversation about perseverance</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c>
                  <a:txBody>
                    <a:bodyPr/>
                    <a:lstStyle/>
                    <a:p>
                      <a:pPr algn="ctr">
                        <a:lnSpc>
                          <a:spcPts val="2240"/>
                        </a:lnSpc>
                        <a:defRPr/>
                      </a:pPr>
                      <a:r>
                        <a:rPr lang="en-US" sz="1600">
                          <a:solidFill>
                            <a:srgbClr val="000000"/>
                          </a:solidFill>
                          <a:latin typeface="CMP Sharp Sans Display 2"/>
                          <a:ea typeface="CMP Sharp Sans Display 2"/>
                          <a:cs typeface="CMP Sharp Sans Display 2"/>
                          <a:sym typeface="CMP Sharp Sans Display 2"/>
                        </a:rPr>
                        <a:t>Work on the same thing for 5 minutes or more</a:t>
                      </a:r>
                      <a:endParaRPr lang="en-US" sz="1100"/>
                    </a:p>
                  </a:txBody>
                  <a:tcPr marL="123825" marR="123825" marT="123825" marB="123825" anchor="ctr">
                    <a:lnL w="95250" cap="flat" cmpd="sng" algn="ctr">
                      <a:solidFill>
                        <a:srgbClr val="FFD699"/>
                      </a:solidFill>
                      <a:prstDash val="solid"/>
                      <a:round/>
                      <a:headEnd type="none" w="med" len="med"/>
                      <a:tailEnd type="none" w="med" len="med"/>
                    </a:lnL>
                    <a:lnR w="95250" cap="flat" cmpd="sng" algn="ctr">
                      <a:solidFill>
                        <a:srgbClr val="FFD699"/>
                      </a:solidFill>
                      <a:prstDash val="solid"/>
                      <a:round/>
                      <a:headEnd type="none" w="med" len="med"/>
                      <a:tailEnd type="none" w="med" len="med"/>
                    </a:lnR>
                    <a:lnT w="95250" cap="flat" cmpd="sng" algn="ctr">
                      <a:solidFill>
                        <a:srgbClr val="FFD699"/>
                      </a:solidFill>
                      <a:prstDash val="solid"/>
                      <a:round/>
                      <a:headEnd type="none" w="med" len="med"/>
                      <a:tailEnd type="none" w="med" len="med"/>
                    </a:lnT>
                    <a:lnB w="95250" cap="flat" cmpd="sng" algn="ctr">
                      <a:solidFill>
                        <a:srgbClr val="FFD699"/>
                      </a:solidFill>
                      <a:prstDash val="solid"/>
                      <a:round/>
                      <a:headEnd type="none" w="med" len="med"/>
                      <a:tailEnd type="none" w="med" len="med"/>
                    </a:lnB>
                  </a:tcPr>
                </a:tc>
              </a:tr>
            </a:tbl>
          </a:graphicData>
        </a:graphic>
      </p:graphicFrame>
      <p:grpSp>
        <p:nvGrpSpPr>
          <p:cNvPr id="3" name="Group 3"/>
          <p:cNvGrpSpPr/>
          <p:nvPr/>
        </p:nvGrpSpPr>
        <p:grpSpPr>
          <a:xfrm>
            <a:off x="3162657" y="4718924"/>
            <a:ext cx="1447086" cy="1379254"/>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15A32"/>
            </a:solidFill>
          </p:spPr>
        </p:sp>
        <p:sp>
          <p:nvSpPr>
            <p:cNvPr id="5" name="TextBox 5"/>
            <p:cNvSpPr txBox="1"/>
            <p:nvPr/>
          </p:nvSpPr>
          <p:spPr>
            <a:xfrm>
              <a:off x="228600" y="247650"/>
              <a:ext cx="355600" cy="361950"/>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466224" y="503555"/>
            <a:ext cx="6839951" cy="396241"/>
          </a:xfrm>
          <a:prstGeom prst="rect">
            <a:avLst/>
          </a:prstGeom>
        </p:spPr>
        <p:txBody>
          <a:bodyPr lIns="0" tIns="0" rIns="0" bIns="0" rtlCol="0" anchor="t">
            <a:spAutoFit/>
          </a:bodyPr>
          <a:lstStyle/>
          <a:p>
            <a:pPr algn="ctr">
              <a:lnSpc>
                <a:spcPts val="3359"/>
              </a:lnSpc>
              <a:spcBef>
                <a:spcPct val="0"/>
              </a:spcBef>
            </a:pPr>
            <a:r>
              <a:rPr lang="en-US" sz="2399" dirty="0">
                <a:solidFill>
                  <a:srgbClr val="F15A32"/>
                </a:solidFill>
                <a:latin typeface="CMP Sharp Sans Display 3"/>
                <a:ea typeface="CMP Sharp Sans Display 3"/>
                <a:cs typeface="CMP Sharp Sans Display 3"/>
                <a:sym typeface="CMP Sharp Sans Display 3"/>
              </a:rPr>
              <a:t>Character Bingo: Perseverance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2785" y="1539240"/>
            <a:ext cx="6839951" cy="7951470"/>
          </a:xfrm>
          <a:prstGeom prst="rect">
            <a:avLst/>
          </a:prstGeom>
        </p:spPr>
        <p:txBody>
          <a:bodyPr lIns="0" tIns="0" rIns="0" bIns="0" rtlCol="0" anchor="t">
            <a:spAutoFit/>
          </a:bodyPr>
          <a:lstStyle/>
          <a:p>
            <a:pPr algn="just">
              <a:lnSpc>
                <a:spcPts val="1679"/>
              </a:lnSpc>
            </a:pPr>
            <a:r>
              <a:rPr lang="en-US" sz="1200">
                <a:solidFill>
                  <a:srgbClr val="000000"/>
                </a:solidFill>
                <a:latin typeface="CMP Sharp Sans Display 6"/>
                <a:ea typeface="CMP Sharp Sans Display 6"/>
                <a:cs typeface="CMP Sharp Sans Display 6"/>
                <a:sym typeface="CMP Sharp Sans Display 6"/>
              </a:rPr>
              <a:t>Thanks for coming back!  Can you show me your bingo card?</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Which boxes did you check off?</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Where were you in the exhibit when you [action they checked off]? </a:t>
            </a:r>
          </a:p>
          <a:p>
            <a:pPr marL="259080" lvl="1" indent="-129540" algn="just">
              <a:lnSpc>
                <a:spcPts val="1679"/>
              </a:lnSpc>
              <a:spcBef>
                <a:spcPct val="0"/>
              </a:spcBef>
              <a:buFont typeface="Arial"/>
              <a:buChar char="•"/>
            </a:pPr>
            <a:r>
              <a:rPr lang="en-US" sz="1200">
                <a:solidFill>
                  <a:srgbClr val="000000"/>
                </a:solidFill>
                <a:latin typeface="CMP Sharp Sans Display 6"/>
                <a:ea typeface="CMP Sharp Sans Display 6"/>
                <a:cs typeface="CMP Sharp Sans Display 6"/>
                <a:sym typeface="CMP Sharp Sans Display 6"/>
              </a:rPr>
              <a:t>Can you tell me about that?</a:t>
            </a: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Thanks! And could you tell me the ages of the kids in your group? ____________________________</a:t>
            </a: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Thanks so much! Is there anything else you’d like to share with me today?</a:t>
            </a:r>
          </a:p>
        </p:txBody>
      </p:sp>
      <p:graphicFrame>
        <p:nvGraphicFramePr>
          <p:cNvPr id="3" name="Table 3"/>
          <p:cNvGraphicFramePr>
            <a:graphicFrameLocks noGrp="1"/>
          </p:cNvGraphicFramePr>
          <p:nvPr>
            <p:extLst>
              <p:ext uri="{D42A27DB-BD31-4B8C-83A1-F6EECF244321}">
                <p14:modId xmlns:p14="http://schemas.microsoft.com/office/powerpoint/2010/main" val="1073156925"/>
              </p:ext>
            </p:extLst>
          </p:nvPr>
        </p:nvGraphicFramePr>
        <p:xfrm>
          <a:off x="466224" y="2551074"/>
          <a:ext cx="6839951" cy="6242683"/>
        </p:xfrm>
        <a:graphic>
          <a:graphicData uri="http://schemas.openxmlformats.org/drawingml/2006/table">
            <a:tbl>
              <a:tblPr/>
              <a:tblGrid>
                <a:gridCol w="1802957"/>
                <a:gridCol w="431016"/>
                <a:gridCol w="1639774"/>
                <a:gridCol w="2966204"/>
              </a:tblGrid>
              <a:tr h="666737">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Bingo action</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Location</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Notes</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699"/>
                    </a:solidFill>
                  </a:tcPr>
                </a:tc>
              </a:tr>
              <a:tr h="66673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Solve a problem</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6673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Take a risk</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514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Create a goal or plan and make it happen</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514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Try again when something is frustrating</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514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Find another example of perseverance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66673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Learn from a mistake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514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Have a conversation about perseverance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r h="715147">
                <a:tc>
                  <a:txBody>
                    <a:bodyPr/>
                    <a:lstStyle/>
                    <a:p>
                      <a:pPr algn="l">
                        <a:lnSpc>
                          <a:spcPts val="1540"/>
                        </a:lnSpc>
                        <a:defRPr/>
                      </a:pPr>
                      <a:r>
                        <a:rPr lang="en-US" sz="1100">
                          <a:solidFill>
                            <a:srgbClr val="000000"/>
                          </a:solidFill>
                          <a:latin typeface="CMP Sharp Sans Display 1"/>
                          <a:ea typeface="CMP Sharp Sans Display 1"/>
                          <a:cs typeface="CMP Sharp Sans Display 1"/>
                          <a:sym typeface="CMP Sharp Sans Display 1"/>
                        </a:rPr>
                        <a:t>Work on the same thing for 5 minutes or more</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F4E3"/>
                    </a:solidFill>
                  </a:tcPr>
                </a:tc>
              </a:tr>
            </a:tbl>
          </a:graphicData>
        </a:graphic>
      </p:graphicFrame>
      <p:sp>
        <p:nvSpPr>
          <p:cNvPr id="4" name="Freeform 4"/>
          <p:cNvSpPr/>
          <p:nvPr/>
        </p:nvSpPr>
        <p:spPr>
          <a:xfrm>
            <a:off x="2369439" y="2664433"/>
            <a:ext cx="298039" cy="282765"/>
          </a:xfrm>
          <a:custGeom>
            <a:avLst/>
            <a:gdLst/>
            <a:ahLst/>
            <a:cxnLst/>
            <a:rect l="l" t="t" r="r" b="b"/>
            <a:pathLst>
              <a:path w="298039" h="282765">
                <a:moveTo>
                  <a:pt x="0" y="0"/>
                </a:moveTo>
                <a:lnTo>
                  <a:pt x="298039" y="0"/>
                </a:lnTo>
                <a:lnTo>
                  <a:pt x="298039" y="282765"/>
                </a:lnTo>
                <a:lnTo>
                  <a:pt x="0" y="2827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369439" y="3403092"/>
            <a:ext cx="240401" cy="243840"/>
            <a:chOff x="0" y="0"/>
            <a:chExt cx="83800" cy="84999"/>
          </a:xfrm>
        </p:grpSpPr>
        <p:sp>
          <p:nvSpPr>
            <p:cNvPr id="6" name="Freeform 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7" name="TextBox 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8" name="TextBox 8"/>
          <p:cNvSpPr txBox="1"/>
          <p:nvPr/>
        </p:nvSpPr>
        <p:spPr>
          <a:xfrm>
            <a:off x="462785" y="805815"/>
            <a:ext cx="6839951" cy="461010"/>
          </a:xfrm>
          <a:prstGeom prst="rect">
            <a:avLst/>
          </a:prstGeom>
        </p:spPr>
        <p:txBody>
          <a:bodyPr lIns="0" tIns="0" rIns="0" bIns="0" rtlCol="0" anchor="t">
            <a:spAutoFit/>
          </a:bodyPr>
          <a:lstStyle/>
          <a:p>
            <a:pPr algn="ctr">
              <a:lnSpc>
                <a:spcPts val="2239"/>
              </a:lnSpc>
            </a:pPr>
            <a:r>
              <a:rPr lang="en-US" sz="1599">
                <a:solidFill>
                  <a:srgbClr val="F15A32"/>
                </a:solidFill>
                <a:latin typeface="CMP Sharp Sans Display 3"/>
                <a:ea typeface="CMP Sharp Sans Display 3"/>
                <a:cs typeface="CMP Sharp Sans Display 3"/>
                <a:sym typeface="CMP Sharp Sans Display 3"/>
              </a:rPr>
              <a:t>Character Bingo Closing Script &amp; Note-taking Sheet: Perseverance</a:t>
            </a:r>
          </a:p>
          <a:p>
            <a:pPr algn="ctr">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Ask these questions when visitors bring their bingo card back to you and record your notes below.</a:t>
            </a:r>
          </a:p>
        </p:txBody>
      </p:sp>
      <p:sp>
        <p:nvSpPr>
          <p:cNvPr id="9" name="TextBox 9"/>
          <p:cNvSpPr txBox="1"/>
          <p:nvPr/>
        </p:nvSpPr>
        <p:spPr>
          <a:xfrm>
            <a:off x="466224" y="440690"/>
            <a:ext cx="6839951" cy="33655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    Date: ___________________________     Group Number: _______________________________________</a:t>
            </a:r>
          </a:p>
          <a:p>
            <a:pPr algn="r">
              <a:lnSpc>
                <a:spcPts val="1540"/>
              </a:lnSpc>
              <a:spcBef>
                <a:spcPct val="0"/>
              </a:spcBef>
            </a:pPr>
            <a:endParaRPr lang="en-US" sz="900">
              <a:solidFill>
                <a:srgbClr val="000000"/>
              </a:solidFill>
              <a:latin typeface="CMP Sharp Sans Display 3"/>
              <a:ea typeface="CMP Sharp Sans Display 3"/>
              <a:cs typeface="CMP Sharp Sans Display 3"/>
              <a:sym typeface="CMP Sharp Sans Display 3"/>
            </a:endParaRPr>
          </a:p>
        </p:txBody>
      </p:sp>
      <p:grpSp>
        <p:nvGrpSpPr>
          <p:cNvPr id="10" name="Group 10"/>
          <p:cNvGrpSpPr/>
          <p:nvPr/>
        </p:nvGrpSpPr>
        <p:grpSpPr>
          <a:xfrm>
            <a:off x="2369439" y="4104132"/>
            <a:ext cx="240401" cy="243840"/>
            <a:chOff x="0" y="0"/>
            <a:chExt cx="83800" cy="84999"/>
          </a:xfrm>
        </p:grpSpPr>
        <p:sp>
          <p:nvSpPr>
            <p:cNvPr id="11" name="Freeform 11"/>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2" name="TextBox 12"/>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3" name="Group 13"/>
          <p:cNvGrpSpPr/>
          <p:nvPr/>
        </p:nvGrpSpPr>
        <p:grpSpPr>
          <a:xfrm>
            <a:off x="2369439" y="4816837"/>
            <a:ext cx="240401" cy="243840"/>
            <a:chOff x="0" y="0"/>
            <a:chExt cx="83800" cy="84999"/>
          </a:xfrm>
        </p:grpSpPr>
        <p:sp>
          <p:nvSpPr>
            <p:cNvPr id="14" name="Freeform 14"/>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5" name="TextBox 15"/>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6" name="Group 16"/>
          <p:cNvGrpSpPr/>
          <p:nvPr/>
        </p:nvGrpSpPr>
        <p:grpSpPr>
          <a:xfrm>
            <a:off x="2369439" y="5529542"/>
            <a:ext cx="240401" cy="243840"/>
            <a:chOff x="0" y="0"/>
            <a:chExt cx="83800" cy="84999"/>
          </a:xfrm>
        </p:grpSpPr>
        <p:sp>
          <p:nvSpPr>
            <p:cNvPr id="17" name="Freeform 17"/>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8" name="TextBox 18"/>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9" name="Group 19"/>
          <p:cNvGrpSpPr/>
          <p:nvPr/>
        </p:nvGrpSpPr>
        <p:grpSpPr>
          <a:xfrm>
            <a:off x="2369439" y="6240107"/>
            <a:ext cx="240401" cy="243840"/>
            <a:chOff x="0" y="0"/>
            <a:chExt cx="83800" cy="84999"/>
          </a:xfrm>
        </p:grpSpPr>
        <p:sp>
          <p:nvSpPr>
            <p:cNvPr id="20" name="Freeform 20"/>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1" name="TextBox 21"/>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2" name="Group 22"/>
          <p:cNvGrpSpPr/>
          <p:nvPr/>
        </p:nvGrpSpPr>
        <p:grpSpPr>
          <a:xfrm>
            <a:off x="2369439" y="6920129"/>
            <a:ext cx="240401" cy="243840"/>
            <a:chOff x="0" y="0"/>
            <a:chExt cx="83800" cy="84999"/>
          </a:xfrm>
        </p:grpSpPr>
        <p:sp>
          <p:nvSpPr>
            <p:cNvPr id="23" name="Freeform 2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4" name="TextBox 2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5" name="Group 25"/>
          <p:cNvGrpSpPr/>
          <p:nvPr/>
        </p:nvGrpSpPr>
        <p:grpSpPr>
          <a:xfrm>
            <a:off x="2369439" y="7630694"/>
            <a:ext cx="240401" cy="243840"/>
            <a:chOff x="0" y="0"/>
            <a:chExt cx="83800" cy="84999"/>
          </a:xfrm>
        </p:grpSpPr>
        <p:sp>
          <p:nvSpPr>
            <p:cNvPr id="26" name="Freeform 2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7" name="TextBox 2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2369439" y="8341259"/>
            <a:ext cx="240401" cy="243840"/>
            <a:chOff x="0" y="0"/>
            <a:chExt cx="83800" cy="84999"/>
          </a:xfrm>
        </p:grpSpPr>
        <p:sp>
          <p:nvSpPr>
            <p:cNvPr id="29" name="Freeform 2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0" name="TextBox 3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2785" y="1487132"/>
            <a:ext cx="6839951" cy="7951470"/>
          </a:xfrm>
          <a:prstGeom prst="rect">
            <a:avLst/>
          </a:prstGeom>
        </p:spPr>
        <p:txBody>
          <a:bodyPr lIns="0" tIns="0" rIns="0" bIns="0" rtlCol="0" anchor="t">
            <a:spAutoFit/>
          </a:bodyPr>
          <a:lstStyle/>
          <a:p>
            <a:pPr algn="just">
              <a:lnSpc>
                <a:spcPts val="1679"/>
              </a:lnSpc>
            </a:pPr>
            <a:r>
              <a:rPr lang="en-US" sz="1200" dirty="0">
                <a:solidFill>
                  <a:srgbClr val="000000"/>
                </a:solidFill>
                <a:latin typeface="CMP Sharp Sans Display 1"/>
                <a:ea typeface="CMP Sharp Sans Display 1"/>
                <a:cs typeface="CMP Sharp Sans Display 1"/>
                <a:sym typeface="CMP Sharp Sans Display 1"/>
              </a:rPr>
              <a:t>Thanks for coming back!  Can you show me your bingo card?</a:t>
            </a:r>
          </a:p>
          <a:p>
            <a:pPr marL="259080" lvl="1" indent="-129540" algn="just">
              <a:lnSpc>
                <a:spcPts val="1679"/>
              </a:lnSpc>
              <a:spcBef>
                <a:spcPct val="0"/>
              </a:spcBef>
              <a:buFont typeface="Arial"/>
              <a:buChar char="•"/>
            </a:pPr>
            <a:r>
              <a:rPr lang="en-US" sz="1200" dirty="0">
                <a:solidFill>
                  <a:srgbClr val="000000"/>
                </a:solidFill>
                <a:latin typeface="CMP Sharp Sans Display 1"/>
                <a:ea typeface="CMP Sharp Sans Display 1"/>
                <a:cs typeface="CMP Sharp Sans Display 1"/>
                <a:sym typeface="CMP Sharp Sans Display 1"/>
              </a:rPr>
              <a:t>Which boxes did you check off?</a:t>
            </a:r>
          </a:p>
          <a:p>
            <a:pPr marL="259080" lvl="1" indent="-129540" algn="just">
              <a:lnSpc>
                <a:spcPts val="1679"/>
              </a:lnSpc>
              <a:spcBef>
                <a:spcPct val="0"/>
              </a:spcBef>
              <a:buFont typeface="Arial"/>
              <a:buChar char="•"/>
            </a:pPr>
            <a:r>
              <a:rPr lang="en-US" sz="1200" dirty="0">
                <a:solidFill>
                  <a:srgbClr val="000000"/>
                </a:solidFill>
                <a:latin typeface="CMP Sharp Sans Display 1"/>
                <a:ea typeface="CMP Sharp Sans Display 1"/>
                <a:cs typeface="CMP Sharp Sans Display 1"/>
                <a:sym typeface="CMP Sharp Sans Display 1"/>
              </a:rPr>
              <a:t>Where were you in the exhibit when you [action they checked off]? </a:t>
            </a:r>
          </a:p>
          <a:p>
            <a:pPr marL="259080" lvl="1" indent="-129540" algn="just">
              <a:lnSpc>
                <a:spcPts val="1679"/>
              </a:lnSpc>
              <a:spcBef>
                <a:spcPct val="0"/>
              </a:spcBef>
              <a:buFont typeface="Arial"/>
              <a:buChar char="•"/>
            </a:pPr>
            <a:r>
              <a:rPr lang="en-US" sz="1200" dirty="0">
                <a:solidFill>
                  <a:srgbClr val="000000"/>
                </a:solidFill>
                <a:latin typeface="CMP Sharp Sans Display 1"/>
                <a:ea typeface="CMP Sharp Sans Display 1"/>
                <a:cs typeface="CMP Sharp Sans Display 1"/>
                <a:sym typeface="CMP Sharp Sans Display 1"/>
              </a:rPr>
              <a:t>Can you tell me about that?</a:t>
            </a: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spcBef>
                <a:spcPct val="0"/>
              </a:spcBef>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spcBef>
                <a:spcPct val="0"/>
              </a:spcBef>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spcBef>
                <a:spcPct val="0"/>
              </a:spcBef>
            </a:pPr>
            <a:r>
              <a:rPr lang="en-US" sz="1200" dirty="0">
                <a:solidFill>
                  <a:srgbClr val="000000"/>
                </a:solidFill>
                <a:latin typeface="CMP Sharp Sans Display 1"/>
                <a:ea typeface="CMP Sharp Sans Display 1"/>
                <a:cs typeface="CMP Sharp Sans Display 1"/>
                <a:sym typeface="CMP Sharp Sans Display 1"/>
              </a:rPr>
              <a:t>Thanks! And could you tell me the ages of the kids in your group? ____________________________</a:t>
            </a:r>
          </a:p>
          <a:p>
            <a:pPr algn="just">
              <a:lnSpc>
                <a:spcPts val="1679"/>
              </a:lnSpc>
              <a:spcBef>
                <a:spcPct val="0"/>
              </a:spcBef>
            </a:pPr>
            <a:endParaRPr lang="en-US" sz="1200" dirty="0">
              <a:solidFill>
                <a:srgbClr val="000000"/>
              </a:solidFill>
              <a:latin typeface="CMP Sharp Sans Display 1"/>
              <a:ea typeface="CMP Sharp Sans Display 1"/>
              <a:cs typeface="CMP Sharp Sans Display 1"/>
              <a:sym typeface="CMP Sharp Sans Display 1"/>
            </a:endParaRPr>
          </a:p>
          <a:p>
            <a:pPr algn="just">
              <a:lnSpc>
                <a:spcPts val="1679"/>
              </a:lnSpc>
              <a:spcBef>
                <a:spcPct val="0"/>
              </a:spcBef>
            </a:pPr>
            <a:r>
              <a:rPr lang="en-US" sz="1200" dirty="0">
                <a:solidFill>
                  <a:srgbClr val="000000"/>
                </a:solidFill>
                <a:latin typeface="CMP Sharp Sans Display 1"/>
                <a:ea typeface="CMP Sharp Sans Display 1"/>
                <a:cs typeface="CMP Sharp Sans Display 1"/>
                <a:sym typeface="CMP Sharp Sans Display 1"/>
              </a:rPr>
              <a:t>Thanks so much! Is there anything else you’d like to share with me today?</a:t>
            </a:r>
          </a:p>
        </p:txBody>
      </p:sp>
      <p:graphicFrame>
        <p:nvGraphicFramePr>
          <p:cNvPr id="3" name="Table 3"/>
          <p:cNvGraphicFramePr>
            <a:graphicFrameLocks noGrp="1"/>
          </p:cNvGraphicFramePr>
          <p:nvPr/>
        </p:nvGraphicFramePr>
        <p:xfrm>
          <a:off x="466224" y="2452014"/>
          <a:ext cx="6839951" cy="6284592"/>
        </p:xfrm>
        <a:graphic>
          <a:graphicData uri="http://schemas.openxmlformats.org/drawingml/2006/table">
            <a:tbl>
              <a:tblPr/>
              <a:tblGrid>
                <a:gridCol w="1802957"/>
                <a:gridCol w="431016"/>
                <a:gridCol w="1639774"/>
                <a:gridCol w="2966204"/>
              </a:tblGrid>
              <a:tr h="666048">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Bingo action</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699"/>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699"/>
                    </a:solidFill>
                  </a:tcPr>
                </a:tc>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Location</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Notes</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699"/>
                    </a:solidFill>
                  </a:tcPr>
                </a:tc>
              </a:tr>
              <a:tr h="714408">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Find something you wonder about</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714408">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Ask a question about something</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714408">
                <a:tc>
                  <a:txBody>
                    <a:bodyPr/>
                    <a:lstStyle/>
                    <a:p>
                      <a:pPr algn="l">
                        <a:lnSpc>
                          <a:spcPts val="1540"/>
                        </a:lnSpc>
                        <a:defRPr/>
                      </a:pPr>
                      <a:r>
                        <a:rPr lang="en-US" sz="1100" dirty="0">
                          <a:solidFill>
                            <a:srgbClr val="000000"/>
                          </a:solidFill>
                          <a:latin typeface="CMP Sharp Sans Display 2"/>
                          <a:ea typeface="CMP Sharp Sans Display 2"/>
                          <a:cs typeface="CMP Sharp Sans Display 2"/>
                          <a:sym typeface="CMP Sharp Sans Display 2"/>
                        </a:rPr>
                        <a:t>Look closely at something</a:t>
                      </a: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714408">
                <a:tc>
                  <a:txBody>
                    <a:bodyPr/>
                    <a:lstStyle/>
                    <a:p>
                      <a:pPr algn="l">
                        <a:lnSpc>
                          <a:spcPts val="1540"/>
                        </a:lnSpc>
                        <a:defRPr/>
                      </a:pPr>
                      <a:r>
                        <a:rPr lang="en-US" sz="1100">
                          <a:solidFill>
                            <a:srgbClr val="000000"/>
                          </a:solidFill>
                          <a:latin typeface="CMP Sharp Sans Display 2"/>
                          <a:ea typeface="CMP Sharp Sans Display 2"/>
                          <a:cs typeface="CMP Sharp Sans Display 2"/>
                          <a:sym typeface="CMP Sharp Sans Display 2"/>
                        </a:rPr>
                        <a:t>Have a conversation about curiosity</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666048">
                <a:tc>
                  <a:txBody>
                    <a:bodyPr/>
                    <a:lstStyle/>
                    <a:p>
                      <a:pPr algn="l">
                        <a:lnSpc>
                          <a:spcPts val="1540"/>
                        </a:lnSpc>
                        <a:defRPr/>
                      </a:pPr>
                      <a:r>
                        <a:rPr lang="en-US" sz="1100">
                          <a:solidFill>
                            <a:srgbClr val="000000"/>
                          </a:solidFill>
                          <a:latin typeface="CMP Sharp Sans Display 2"/>
                          <a:ea typeface="CMP Sharp Sans Display 2"/>
                          <a:cs typeface="CMP Sharp Sans Display 2"/>
                          <a:sym typeface="CMP Sharp Sans Display 2"/>
                        </a:rPr>
                        <a:t>Make your best guess </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666048">
                <a:tc>
                  <a:txBody>
                    <a:bodyPr/>
                    <a:lstStyle/>
                    <a:p>
                      <a:pPr algn="l">
                        <a:lnSpc>
                          <a:spcPts val="1540"/>
                        </a:lnSpc>
                        <a:defRPr/>
                      </a:pPr>
                      <a:r>
                        <a:rPr lang="en-US" sz="1100">
                          <a:solidFill>
                            <a:srgbClr val="000000"/>
                          </a:solidFill>
                          <a:latin typeface="CMP Sharp Sans Display 2"/>
                          <a:ea typeface="CMP Sharp Sans Display 2"/>
                          <a:cs typeface="CMP Sharp Sans Display 2"/>
                          <a:sym typeface="CMP Sharp Sans Display 2"/>
                        </a:rPr>
                        <a:t>Take something apart</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714408">
                <a:tc>
                  <a:txBody>
                    <a:bodyPr/>
                    <a:lstStyle/>
                    <a:p>
                      <a:pPr algn="l">
                        <a:lnSpc>
                          <a:spcPts val="1540"/>
                        </a:lnSpc>
                        <a:defRPr/>
                      </a:pPr>
                      <a:r>
                        <a:rPr lang="en-US" sz="1100">
                          <a:solidFill>
                            <a:srgbClr val="000000"/>
                          </a:solidFill>
                          <a:latin typeface="CMP Sharp Sans Display 2"/>
                          <a:ea typeface="CMP Sharp Sans Display 2"/>
                          <a:cs typeface="CMP Sharp Sans Display 2"/>
                          <a:sym typeface="CMP Sharp Sans Display 2"/>
                        </a:rPr>
                        <a:t>Find another example of curiosity</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r h="714408">
                <a:tc>
                  <a:txBody>
                    <a:bodyPr/>
                    <a:lstStyle/>
                    <a:p>
                      <a:pPr algn="l">
                        <a:lnSpc>
                          <a:spcPts val="1540"/>
                        </a:lnSpc>
                        <a:defRPr/>
                      </a:pPr>
                      <a:r>
                        <a:rPr lang="en-US" sz="1100">
                          <a:solidFill>
                            <a:srgbClr val="000000"/>
                          </a:solidFill>
                          <a:latin typeface="CMP Sharp Sans Display 2"/>
                          <a:ea typeface="CMP Sharp Sans Display 2"/>
                          <a:cs typeface="CMP Sharp Sans Display 2"/>
                          <a:sym typeface="CMP Sharp Sans Display 2"/>
                        </a:rPr>
                        <a:t>Learn or try something new</a:t>
                      </a: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c>
                  <a:txBody>
                    <a:bodyPr/>
                    <a:lstStyle/>
                    <a:p>
                      <a:pPr algn="ctr">
                        <a:lnSpc>
                          <a:spcPts val="1540"/>
                        </a:lnSpc>
                        <a:defRPr/>
                      </a:pPr>
                      <a:endParaRPr lang="en-US" sz="1100" dirty="0"/>
                    </a:p>
                  </a:txBody>
                  <a:tcPr marL="104775" marR="104775" marT="104775" marB="10477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3"/>
                    </a:solidFill>
                  </a:tcPr>
                </a:tc>
              </a:tr>
            </a:tbl>
          </a:graphicData>
        </a:graphic>
      </p:graphicFrame>
      <p:sp>
        <p:nvSpPr>
          <p:cNvPr id="4" name="Freeform 4"/>
          <p:cNvSpPr/>
          <p:nvPr/>
        </p:nvSpPr>
        <p:spPr>
          <a:xfrm>
            <a:off x="2369439" y="2607283"/>
            <a:ext cx="298039" cy="282765"/>
          </a:xfrm>
          <a:custGeom>
            <a:avLst/>
            <a:gdLst/>
            <a:ahLst/>
            <a:cxnLst/>
            <a:rect l="l" t="t" r="r" b="b"/>
            <a:pathLst>
              <a:path w="298039" h="282765">
                <a:moveTo>
                  <a:pt x="0" y="0"/>
                </a:moveTo>
                <a:lnTo>
                  <a:pt x="298039" y="0"/>
                </a:lnTo>
                <a:lnTo>
                  <a:pt x="298039" y="282765"/>
                </a:lnTo>
                <a:lnTo>
                  <a:pt x="0" y="2827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369439" y="3345942"/>
            <a:ext cx="240401" cy="243840"/>
            <a:chOff x="0" y="0"/>
            <a:chExt cx="83800" cy="84999"/>
          </a:xfrm>
        </p:grpSpPr>
        <p:sp>
          <p:nvSpPr>
            <p:cNvPr id="6" name="Freeform 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7" name="TextBox 7"/>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sp>
        <p:nvSpPr>
          <p:cNvPr id="8" name="TextBox 8"/>
          <p:cNvSpPr txBox="1"/>
          <p:nvPr/>
        </p:nvSpPr>
        <p:spPr>
          <a:xfrm>
            <a:off x="462785" y="805815"/>
            <a:ext cx="6839951" cy="474489"/>
          </a:xfrm>
          <a:prstGeom prst="rect">
            <a:avLst/>
          </a:prstGeom>
        </p:spPr>
        <p:txBody>
          <a:bodyPr lIns="0" tIns="0" rIns="0" bIns="0" rtlCol="0" anchor="t">
            <a:spAutoFit/>
          </a:bodyPr>
          <a:lstStyle/>
          <a:p>
            <a:pPr algn="ctr">
              <a:lnSpc>
                <a:spcPts val="2239"/>
              </a:lnSpc>
            </a:pPr>
            <a:r>
              <a:rPr lang="en-US" sz="1599" dirty="0">
                <a:solidFill>
                  <a:srgbClr val="F15A32"/>
                </a:solidFill>
                <a:latin typeface="CMP Sharp Sans Display 3" panose="020B0604020202020204" charset="0"/>
                <a:ea typeface="CMP Sharp Sans Display 4"/>
                <a:cs typeface="CMP Sharp Sans Display 4"/>
                <a:sym typeface="CMP Sharp Sans Display 4"/>
              </a:rPr>
              <a:t>Character Bingo Closing Script &amp; Note-taking Sheet: Curiosity</a:t>
            </a:r>
          </a:p>
          <a:p>
            <a:pPr algn="ctr">
              <a:lnSpc>
                <a:spcPts val="1540"/>
              </a:lnSpc>
              <a:spcBef>
                <a:spcPct val="0"/>
              </a:spcBef>
            </a:pPr>
            <a:r>
              <a:rPr lang="en-US" sz="1100" dirty="0">
                <a:solidFill>
                  <a:srgbClr val="000000"/>
                </a:solidFill>
                <a:latin typeface="CMP Sharp Sans Display 5"/>
                <a:ea typeface="CMP Sharp Sans Display 5"/>
                <a:cs typeface="CMP Sharp Sans Display 5"/>
                <a:sym typeface="CMP Sharp Sans Display 5"/>
              </a:rPr>
              <a:t>Ask these questions when visitors bring their bingo card back to you and record your notes below.</a:t>
            </a:r>
          </a:p>
        </p:txBody>
      </p:sp>
      <p:sp>
        <p:nvSpPr>
          <p:cNvPr id="9" name="TextBox 9"/>
          <p:cNvSpPr txBox="1"/>
          <p:nvPr/>
        </p:nvSpPr>
        <p:spPr>
          <a:xfrm>
            <a:off x="148960" y="424726"/>
            <a:ext cx="7467600" cy="359073"/>
          </a:xfrm>
          <a:prstGeom prst="rect">
            <a:avLst/>
          </a:prstGeom>
        </p:spPr>
        <p:txBody>
          <a:bodyPr wrap="square" lIns="0" tIns="0" rIns="0" bIns="0" rtlCol="0" anchor="t">
            <a:spAutoFit/>
          </a:bodyPr>
          <a:lstStyle/>
          <a:p>
            <a:pPr algn="ctr">
              <a:lnSpc>
                <a:spcPts val="1260"/>
              </a:lnSpc>
              <a:spcBef>
                <a:spcPct val="0"/>
              </a:spcBef>
            </a:pPr>
            <a:r>
              <a:rPr lang="en-US" sz="900" dirty="0" smtClean="0">
                <a:solidFill>
                  <a:srgbClr val="000000"/>
                </a:solidFill>
                <a:latin typeface="CMP Sharp Sans Display 3" panose="020B0604020202020204" charset="0"/>
                <a:ea typeface="CMP Sharp Sans Display 4"/>
                <a:cs typeface="CMP Sharp Sans Display 4"/>
                <a:sym typeface="CMP Sharp Sans Display 4"/>
              </a:rPr>
              <a:t>Data </a:t>
            </a:r>
            <a:r>
              <a:rPr lang="en-US" sz="900" dirty="0">
                <a:solidFill>
                  <a:srgbClr val="000000"/>
                </a:solidFill>
                <a:latin typeface="CMP Sharp Sans Display 3" panose="020B0604020202020204" charset="0"/>
                <a:ea typeface="CMP Sharp Sans Display 4"/>
                <a:cs typeface="CMP Sharp Sans Display 4"/>
                <a:sym typeface="CMP Sharp Sans Display 4"/>
              </a:rPr>
              <a:t>collector: _________________________    Date: ___________________________     Group Number: _______________________________________</a:t>
            </a:r>
          </a:p>
          <a:p>
            <a:pPr algn="r">
              <a:lnSpc>
                <a:spcPts val="1540"/>
              </a:lnSpc>
              <a:spcBef>
                <a:spcPct val="0"/>
              </a:spcBef>
            </a:pPr>
            <a:endParaRPr lang="en-US" sz="900" dirty="0">
              <a:solidFill>
                <a:srgbClr val="000000"/>
              </a:solidFill>
              <a:latin typeface="CMP Sharp Sans Display 4"/>
              <a:ea typeface="CMP Sharp Sans Display 4"/>
              <a:cs typeface="CMP Sharp Sans Display 4"/>
              <a:sym typeface="CMP Sharp Sans Display 4"/>
            </a:endParaRPr>
          </a:p>
        </p:txBody>
      </p:sp>
      <p:grpSp>
        <p:nvGrpSpPr>
          <p:cNvPr id="10" name="Group 10"/>
          <p:cNvGrpSpPr/>
          <p:nvPr/>
        </p:nvGrpSpPr>
        <p:grpSpPr>
          <a:xfrm>
            <a:off x="2369439" y="4046982"/>
            <a:ext cx="240401" cy="243840"/>
            <a:chOff x="0" y="0"/>
            <a:chExt cx="83800" cy="84999"/>
          </a:xfrm>
        </p:grpSpPr>
        <p:sp>
          <p:nvSpPr>
            <p:cNvPr id="11" name="Freeform 11"/>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2" name="TextBox 12"/>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13" name="Group 13"/>
          <p:cNvGrpSpPr/>
          <p:nvPr/>
        </p:nvGrpSpPr>
        <p:grpSpPr>
          <a:xfrm>
            <a:off x="2369439" y="4759687"/>
            <a:ext cx="240401" cy="243840"/>
            <a:chOff x="0" y="0"/>
            <a:chExt cx="83800" cy="84999"/>
          </a:xfrm>
        </p:grpSpPr>
        <p:sp>
          <p:nvSpPr>
            <p:cNvPr id="14" name="Freeform 14"/>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5" name="TextBox 15"/>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16" name="Group 16"/>
          <p:cNvGrpSpPr/>
          <p:nvPr/>
        </p:nvGrpSpPr>
        <p:grpSpPr>
          <a:xfrm>
            <a:off x="2369439" y="5472392"/>
            <a:ext cx="240401" cy="243840"/>
            <a:chOff x="0" y="0"/>
            <a:chExt cx="83800" cy="84999"/>
          </a:xfrm>
        </p:grpSpPr>
        <p:sp>
          <p:nvSpPr>
            <p:cNvPr id="17" name="Freeform 17"/>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8" name="TextBox 18"/>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19" name="Group 19"/>
          <p:cNvGrpSpPr/>
          <p:nvPr/>
        </p:nvGrpSpPr>
        <p:grpSpPr>
          <a:xfrm>
            <a:off x="2369439" y="6182957"/>
            <a:ext cx="240401" cy="243840"/>
            <a:chOff x="0" y="0"/>
            <a:chExt cx="83800" cy="84999"/>
          </a:xfrm>
        </p:grpSpPr>
        <p:sp>
          <p:nvSpPr>
            <p:cNvPr id="20" name="Freeform 20"/>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1" name="TextBox 21"/>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22" name="Group 22"/>
          <p:cNvGrpSpPr/>
          <p:nvPr/>
        </p:nvGrpSpPr>
        <p:grpSpPr>
          <a:xfrm>
            <a:off x="2369439" y="6862979"/>
            <a:ext cx="240401" cy="243840"/>
            <a:chOff x="0" y="0"/>
            <a:chExt cx="83800" cy="84999"/>
          </a:xfrm>
        </p:grpSpPr>
        <p:sp>
          <p:nvSpPr>
            <p:cNvPr id="23" name="Freeform 2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4" name="TextBox 24"/>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25" name="Group 25"/>
          <p:cNvGrpSpPr/>
          <p:nvPr/>
        </p:nvGrpSpPr>
        <p:grpSpPr>
          <a:xfrm>
            <a:off x="2369439" y="7573544"/>
            <a:ext cx="240401" cy="243840"/>
            <a:chOff x="0" y="0"/>
            <a:chExt cx="83800" cy="84999"/>
          </a:xfrm>
        </p:grpSpPr>
        <p:sp>
          <p:nvSpPr>
            <p:cNvPr id="26" name="Freeform 2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7" name="TextBox 27"/>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grpSp>
        <p:nvGrpSpPr>
          <p:cNvPr id="28" name="Group 28"/>
          <p:cNvGrpSpPr/>
          <p:nvPr/>
        </p:nvGrpSpPr>
        <p:grpSpPr>
          <a:xfrm>
            <a:off x="2369439" y="8284109"/>
            <a:ext cx="240401" cy="243840"/>
            <a:chOff x="0" y="0"/>
            <a:chExt cx="83800" cy="84999"/>
          </a:xfrm>
        </p:grpSpPr>
        <p:sp>
          <p:nvSpPr>
            <p:cNvPr id="29" name="Freeform 2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0" name="TextBox 30"/>
            <p:cNvSpPr txBox="1"/>
            <p:nvPr/>
          </p:nvSpPr>
          <p:spPr>
            <a:xfrm>
              <a:off x="0" y="-19050"/>
              <a:ext cx="83800" cy="104049"/>
            </a:xfrm>
            <a:prstGeom prst="rect">
              <a:avLst/>
            </a:prstGeom>
          </p:spPr>
          <p:txBody>
            <a:bodyPr lIns="50800" tIns="50800" rIns="50800" bIns="50800" rtlCol="0" anchor="ctr"/>
            <a:lstStyle/>
            <a:p>
              <a:pPr algn="ctr">
                <a:lnSpc>
                  <a:spcPts val="1540"/>
                </a:lnSpc>
              </a:pPr>
              <a:endParaRPr>
                <a:solidFill>
                  <a:prstClr val="black"/>
                </a:solidFill>
              </a:endParaRPr>
            </a:p>
          </p:txBody>
        </p:sp>
      </p:grpSp>
    </p:spTree>
    <p:extLst>
      <p:ext uri="{BB962C8B-B14F-4D97-AF65-F5344CB8AC3E}">
        <p14:creationId xmlns:p14="http://schemas.microsoft.com/office/powerpoint/2010/main" val="53713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Collaboration</a:t>
            </a:r>
          </a:p>
        </p:txBody>
      </p:sp>
      <p:sp>
        <p:nvSpPr>
          <p:cNvPr id="4" name="TextBox 4"/>
          <p:cNvSpPr txBox="1"/>
          <p:nvPr/>
        </p:nvSpPr>
        <p:spPr>
          <a:xfrm>
            <a:off x="466224" y="5100793"/>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collaboration </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collaboration are not represented? What wonderings, puzzles, or ideas do you have?</a:t>
            </a:r>
          </a:p>
        </p:txBody>
      </p:sp>
      <p:sp>
        <p:nvSpPr>
          <p:cNvPr id="5" name="TextBox 5"/>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graphicFrame>
        <p:nvGraphicFramePr>
          <p:cNvPr id="7" name="Table 7"/>
          <p:cNvGraphicFramePr>
            <a:graphicFrameLocks noGrp="1"/>
          </p:cNvGraphicFramePr>
          <p:nvPr>
            <p:extLst>
              <p:ext uri="{D42A27DB-BD31-4B8C-83A1-F6EECF244321}">
                <p14:modId xmlns:p14="http://schemas.microsoft.com/office/powerpoint/2010/main" val="3009348437"/>
              </p:ext>
            </p:extLst>
          </p:nvPr>
        </p:nvGraphicFramePr>
        <p:xfrm>
          <a:off x="462785" y="1949890"/>
          <a:ext cx="6839952" cy="3019424"/>
        </p:xfrm>
        <a:graphic>
          <a:graphicData uri="http://schemas.openxmlformats.org/drawingml/2006/table">
            <a:tbl>
              <a:tblPr/>
              <a:tblGrid>
                <a:gridCol w="473736"/>
                <a:gridCol w="6366216"/>
              </a:tblGrid>
              <a:tr h="377428">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 see/hear a learner...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Helping or offering help</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Working together to complete a task or solve a problem</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Sharing materials, objects, ideas, or information</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Negotiating or resolving conflicts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Modeling or teaching someone else</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6. Listening to others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7. Taking turns</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bl>
          </a:graphicData>
        </a:graphic>
      </p:graphicFrame>
      <p:grpSp>
        <p:nvGrpSpPr>
          <p:cNvPr id="6" name="Group 6"/>
          <p:cNvGrpSpPr/>
          <p:nvPr/>
        </p:nvGrpSpPr>
        <p:grpSpPr>
          <a:xfrm>
            <a:off x="466224" y="1957543"/>
            <a:ext cx="6839951" cy="3019425"/>
            <a:chOff x="0" y="0"/>
            <a:chExt cx="9119935" cy="4025900"/>
          </a:xfrm>
        </p:grpSpPr>
        <p:grpSp>
          <p:nvGrpSpPr>
            <p:cNvPr id="8" name="Group 8"/>
            <p:cNvGrpSpPr/>
            <p:nvPr/>
          </p:nvGrpSpPr>
          <p:grpSpPr>
            <a:xfrm>
              <a:off x="153424" y="575921"/>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1" name="Freeform 11"/>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153424" y="1101679"/>
              <a:ext cx="320534" cy="325120"/>
              <a:chOff x="0" y="0"/>
              <a:chExt cx="83800" cy="84999"/>
            </a:xfrm>
          </p:grpSpPr>
          <p:sp>
            <p:nvSpPr>
              <p:cNvPr id="13" name="Freeform 1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4" name="TextBox 1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153424" y="1597974"/>
              <a:ext cx="320534" cy="325120"/>
              <a:chOff x="0" y="0"/>
              <a:chExt cx="83800" cy="84999"/>
            </a:xfrm>
          </p:grpSpPr>
          <p:sp>
            <p:nvSpPr>
              <p:cNvPr id="16" name="Freeform 1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7" name="TextBox 1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8" name="Group 18"/>
            <p:cNvGrpSpPr/>
            <p:nvPr/>
          </p:nvGrpSpPr>
          <p:grpSpPr>
            <a:xfrm>
              <a:off x="153424" y="2088194"/>
              <a:ext cx="320534" cy="325120"/>
              <a:chOff x="0" y="0"/>
              <a:chExt cx="83800" cy="84999"/>
            </a:xfrm>
          </p:grpSpPr>
          <p:sp>
            <p:nvSpPr>
              <p:cNvPr id="19" name="Freeform 1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0" name="TextBox 2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153424" y="2618065"/>
              <a:ext cx="320534" cy="325120"/>
              <a:chOff x="0" y="0"/>
              <a:chExt cx="83800" cy="84999"/>
            </a:xfrm>
          </p:grpSpPr>
          <p:sp>
            <p:nvSpPr>
              <p:cNvPr id="22" name="Freeform 2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3" name="TextBox 2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4" name="Group 24"/>
            <p:cNvGrpSpPr/>
            <p:nvPr/>
          </p:nvGrpSpPr>
          <p:grpSpPr>
            <a:xfrm>
              <a:off x="153424" y="3108285"/>
              <a:ext cx="320534" cy="325120"/>
              <a:chOff x="0" y="0"/>
              <a:chExt cx="83800" cy="84999"/>
            </a:xfrm>
          </p:grpSpPr>
          <p:sp>
            <p:nvSpPr>
              <p:cNvPr id="25" name="Freeform 2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6" name="TextBox 2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7" name="Group 27"/>
            <p:cNvGrpSpPr/>
            <p:nvPr/>
          </p:nvGrpSpPr>
          <p:grpSpPr>
            <a:xfrm>
              <a:off x="153424" y="3636605"/>
              <a:ext cx="320534" cy="325120"/>
              <a:chOff x="0" y="0"/>
              <a:chExt cx="83800" cy="84999"/>
            </a:xfrm>
          </p:grpSpPr>
          <p:sp>
            <p:nvSpPr>
              <p:cNvPr id="28" name="Freeform 28"/>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9" name="TextBox 29"/>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
        <p:nvSpPr>
          <p:cNvPr id="30" name="TextBox 30"/>
          <p:cNvSpPr txBox="1"/>
          <p:nvPr/>
        </p:nvSpPr>
        <p:spPr>
          <a:xfrm>
            <a:off x="466224" y="1197448"/>
            <a:ext cx="6839951" cy="61722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Collaboration includes working together and navigating social dynamics in various ways. This often includes working together toward a goal, but might also include prosocial behaviors like listening, sharing, helping, and taking turns. It might also involve negotiating conflict with others.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collaboration in this exhibit. Could I ask you some questions about collaboration?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Collaboration</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Collaboration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“being collaborative” mean to you?</a:t>
            </a:r>
            <a:r>
              <a:rPr lang="en-US" sz="1200">
                <a:solidFill>
                  <a:srgbClr val="000000"/>
                </a:solidFill>
                <a:latin typeface="CMP Sharp Sans Display 2"/>
                <a:ea typeface="CMP Sharp Sans Display 2"/>
                <a:cs typeface="CMP Sharp Sans Display 2"/>
                <a:sym typeface="CMP Sharp Sans Display 2"/>
              </a:rPr>
              <a:t> (If the visitor is unfamiliar with “collaborative,” you might suggest, “Collaborative means being a good teammate or partner when you’re working with someone else.”)</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do anything collaborative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that happened?</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was collaborative today?</a:t>
            </a:r>
            <a:r>
              <a:rPr lang="en-US" sz="1200">
                <a:solidFill>
                  <a:srgbClr val="000000"/>
                </a:solidFill>
                <a:latin typeface="CMP Sharp Sans Display 2"/>
                <a:ea typeface="CMP Sharp Sans Display 2"/>
                <a:cs typeface="CMP Sharp Sans Display 2"/>
                <a:sym typeface="CMP Sharp Sans Display 2"/>
              </a:rPr>
              <a:t> If so, could you tell me more? Where were they when that happened? What made you think they were being collaborative?</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Collaboration looks different for everyone. Some things I noticed that I thought might be examples of collaboration were [fill in]. </a:t>
            </a:r>
            <a:r>
              <a:rPr lang="en-US" sz="1200">
                <a:solidFill>
                  <a:srgbClr val="F15A32"/>
                </a:solidFill>
                <a:latin typeface="CMP Sharp Sans Display 2"/>
                <a:ea typeface="CMP Sharp Sans Display 2"/>
                <a:cs typeface="CMP Sharp Sans Display 2"/>
                <a:sym typeface="CMP Sharp Sans Display 2"/>
              </a:rPr>
              <a:t>Did you feel collaborative in those moments, or not really?</a:t>
            </a:r>
          </a:p>
        </p:txBody>
      </p:sp>
      <p:grpSp>
        <p:nvGrpSpPr>
          <p:cNvPr id="32" name="Group 32"/>
          <p:cNvGrpSpPr/>
          <p:nvPr/>
        </p:nvGrpSpPr>
        <p:grpSpPr>
          <a:xfrm>
            <a:off x="476542" y="875262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78782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Creativity</a:t>
            </a:r>
          </a:p>
        </p:txBody>
      </p:sp>
      <p:sp>
        <p:nvSpPr>
          <p:cNvPr id="4" name="TextBox 4"/>
          <p:cNvSpPr txBox="1"/>
          <p:nvPr/>
        </p:nvSpPr>
        <p:spPr>
          <a:xfrm>
            <a:off x="466224" y="5691343"/>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creativity</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creativity are not represented? What wonderings, puzzles, or ideas do you have?</a:t>
            </a:r>
          </a:p>
        </p:txBody>
      </p:sp>
      <p:sp>
        <p:nvSpPr>
          <p:cNvPr id="5" name="TextBox 5"/>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graphicFrame>
        <p:nvGraphicFramePr>
          <p:cNvPr id="7" name="Table 7"/>
          <p:cNvGraphicFramePr>
            <a:graphicFrameLocks noGrp="1"/>
          </p:cNvGraphicFramePr>
          <p:nvPr>
            <p:extLst>
              <p:ext uri="{D42A27DB-BD31-4B8C-83A1-F6EECF244321}">
                <p14:modId xmlns:p14="http://schemas.microsoft.com/office/powerpoint/2010/main" val="2825902943"/>
              </p:ext>
            </p:extLst>
          </p:nvPr>
        </p:nvGraphicFramePr>
        <p:xfrm>
          <a:off x="489907" y="2173205"/>
          <a:ext cx="6839952" cy="3400425"/>
        </p:xfrm>
        <a:graphic>
          <a:graphicData uri="http://schemas.openxmlformats.org/drawingml/2006/table">
            <a:tbl>
              <a:tblPr/>
              <a:tblGrid>
                <a:gridCol w="473736"/>
                <a:gridCol w="6366216"/>
              </a:tblGrid>
              <a:tr h="377825">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 see/hear a learner...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using their imagination to discuss or create something</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iterating on an idea; trying another way of doing something they've tried before</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questioning existing or accepted norms and systems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doing something in a different way than others; "thinking outside the box"</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doing or using something in a different way than originally intended, or making up own rules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6. playing around with materials, objects, or the exhibit space; "tinkering"</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7. taking a risk; trying something that might not work out as planned</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8. expanding on an idea or a creation (adding details, refining, making connections, filling in gaps)</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bl>
          </a:graphicData>
        </a:graphic>
      </p:graphicFrame>
      <p:grpSp>
        <p:nvGrpSpPr>
          <p:cNvPr id="6" name="Group 6"/>
          <p:cNvGrpSpPr/>
          <p:nvPr/>
        </p:nvGrpSpPr>
        <p:grpSpPr>
          <a:xfrm>
            <a:off x="466224" y="2167093"/>
            <a:ext cx="6839951" cy="3400425"/>
            <a:chOff x="0" y="0"/>
            <a:chExt cx="9119935" cy="4533900"/>
          </a:xfrm>
        </p:grpSpPr>
        <p:grpSp>
          <p:nvGrpSpPr>
            <p:cNvPr id="8" name="Group 8"/>
            <p:cNvGrpSpPr/>
            <p:nvPr/>
          </p:nvGrpSpPr>
          <p:grpSpPr>
            <a:xfrm>
              <a:off x="153424" y="575921"/>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1" name="Freeform 11"/>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153424" y="1101679"/>
              <a:ext cx="320534" cy="325120"/>
              <a:chOff x="0" y="0"/>
              <a:chExt cx="83800" cy="84999"/>
            </a:xfrm>
          </p:grpSpPr>
          <p:sp>
            <p:nvSpPr>
              <p:cNvPr id="13" name="Freeform 1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4" name="TextBox 1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153424" y="1597974"/>
              <a:ext cx="320534" cy="325120"/>
              <a:chOff x="0" y="0"/>
              <a:chExt cx="83800" cy="84999"/>
            </a:xfrm>
          </p:grpSpPr>
          <p:sp>
            <p:nvSpPr>
              <p:cNvPr id="16" name="Freeform 1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7" name="TextBox 1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8" name="Group 18"/>
            <p:cNvGrpSpPr/>
            <p:nvPr/>
          </p:nvGrpSpPr>
          <p:grpSpPr>
            <a:xfrm>
              <a:off x="153424" y="2088194"/>
              <a:ext cx="320534" cy="325120"/>
              <a:chOff x="0" y="0"/>
              <a:chExt cx="83800" cy="84999"/>
            </a:xfrm>
          </p:grpSpPr>
          <p:sp>
            <p:nvSpPr>
              <p:cNvPr id="19" name="Freeform 1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0" name="TextBox 2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153424" y="2618065"/>
              <a:ext cx="320534" cy="325120"/>
              <a:chOff x="0" y="0"/>
              <a:chExt cx="83800" cy="84999"/>
            </a:xfrm>
          </p:grpSpPr>
          <p:sp>
            <p:nvSpPr>
              <p:cNvPr id="22" name="Freeform 2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3" name="TextBox 2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4" name="Group 24"/>
            <p:cNvGrpSpPr/>
            <p:nvPr/>
          </p:nvGrpSpPr>
          <p:grpSpPr>
            <a:xfrm>
              <a:off x="153424" y="3108285"/>
              <a:ext cx="320534" cy="325120"/>
              <a:chOff x="0" y="0"/>
              <a:chExt cx="83800" cy="84999"/>
            </a:xfrm>
          </p:grpSpPr>
          <p:sp>
            <p:nvSpPr>
              <p:cNvPr id="25" name="Freeform 2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6" name="TextBox 2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7" name="Group 27"/>
            <p:cNvGrpSpPr/>
            <p:nvPr/>
          </p:nvGrpSpPr>
          <p:grpSpPr>
            <a:xfrm>
              <a:off x="153424" y="3636605"/>
              <a:ext cx="320534" cy="325120"/>
              <a:chOff x="0" y="0"/>
              <a:chExt cx="83800" cy="84999"/>
            </a:xfrm>
          </p:grpSpPr>
          <p:sp>
            <p:nvSpPr>
              <p:cNvPr id="28" name="Freeform 28"/>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9" name="TextBox 29"/>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30" name="Group 30"/>
            <p:cNvGrpSpPr/>
            <p:nvPr/>
          </p:nvGrpSpPr>
          <p:grpSpPr>
            <a:xfrm>
              <a:off x="153424" y="4126825"/>
              <a:ext cx="320534" cy="325120"/>
              <a:chOff x="0" y="0"/>
              <a:chExt cx="83800" cy="84999"/>
            </a:xfrm>
          </p:grpSpPr>
          <p:sp>
            <p:nvSpPr>
              <p:cNvPr id="31" name="Freeform 31"/>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2" name="TextBox 32"/>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
        <p:nvSpPr>
          <p:cNvPr id="33" name="TextBox 33"/>
          <p:cNvSpPr txBox="1"/>
          <p:nvPr/>
        </p:nvSpPr>
        <p:spPr>
          <a:xfrm>
            <a:off x="466224" y="1197448"/>
            <a:ext cx="6839951" cy="82677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Creativity is often thought about as tightly connected to originality: a creative person might be thought of as a "free thinker" or someone who finds their own ways of doing things. Creativity can also be coming up with multiple approaches to a task and  the ability to iterate on an idea. Creativity might present itself on an individual level or in social/group settings.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creativity in this exhibit. Could I ask you some questions about creativity?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Creativity</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Creativity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“being creative” mean to you?</a:t>
            </a:r>
            <a:r>
              <a:rPr lang="en-US" sz="1200">
                <a:solidFill>
                  <a:srgbClr val="000000"/>
                </a:solidFill>
                <a:latin typeface="CMP Sharp Sans Display 2"/>
                <a:ea typeface="CMP Sharp Sans Display 2"/>
                <a:cs typeface="CMP Sharp Sans Display 2"/>
                <a:sym typeface="CMP Sharp Sans Display 2"/>
              </a:rPr>
              <a:t>  (If the visitor is unfamiliar with the word “creative,” you might suggest, “It’s using your imagination or doing something in a new way.”)</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do anything creative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that happened?</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was creative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they when that happened? What made you think they were being creative?</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Creativity looks different for everyone. Some things I noticed that I thought might be examples of creativity were [notes from observation]. </a:t>
            </a:r>
            <a:r>
              <a:rPr lang="en-US" sz="1200">
                <a:solidFill>
                  <a:srgbClr val="F15A32"/>
                </a:solidFill>
                <a:latin typeface="CMP Sharp Sans Display 2"/>
                <a:ea typeface="CMP Sharp Sans Display 2"/>
                <a:cs typeface="CMP Sharp Sans Display 2"/>
                <a:sym typeface="CMP Sharp Sans Display 2"/>
              </a:rPr>
              <a:t>Did you feel creative in those moments, or not really?</a:t>
            </a:r>
          </a:p>
        </p:txBody>
      </p:sp>
      <p:grpSp>
        <p:nvGrpSpPr>
          <p:cNvPr id="32" name="Group 32"/>
          <p:cNvGrpSpPr/>
          <p:nvPr/>
        </p:nvGrpSpPr>
        <p:grpSpPr>
          <a:xfrm>
            <a:off x="476542" y="875262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78782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Curiosity</a:t>
            </a:r>
          </a:p>
        </p:txBody>
      </p:sp>
      <p:sp>
        <p:nvSpPr>
          <p:cNvPr id="4" name="TextBox 4"/>
          <p:cNvSpPr txBox="1"/>
          <p:nvPr/>
        </p:nvSpPr>
        <p:spPr>
          <a:xfrm>
            <a:off x="462785" y="5010150"/>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curiosity</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curiosity are not represented? What wonderings, puzzles, or ideas do you have?</a:t>
            </a:r>
          </a:p>
        </p:txBody>
      </p:sp>
      <p:sp>
        <p:nvSpPr>
          <p:cNvPr id="5" name="TextBox 5"/>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graphicFrame>
        <p:nvGraphicFramePr>
          <p:cNvPr id="7" name="Table 7"/>
          <p:cNvGraphicFramePr>
            <a:graphicFrameLocks noGrp="1"/>
          </p:cNvGraphicFramePr>
          <p:nvPr>
            <p:extLst>
              <p:ext uri="{D42A27DB-BD31-4B8C-83A1-F6EECF244321}">
                <p14:modId xmlns:p14="http://schemas.microsoft.com/office/powerpoint/2010/main" val="179575139"/>
              </p:ext>
            </p:extLst>
          </p:nvPr>
        </p:nvGraphicFramePr>
        <p:xfrm>
          <a:off x="462785" y="2151691"/>
          <a:ext cx="6839952" cy="2638426"/>
        </p:xfrm>
        <a:graphic>
          <a:graphicData uri="http://schemas.openxmlformats.org/drawingml/2006/table">
            <a:tbl>
              <a:tblPr/>
              <a:tblGrid>
                <a:gridCol w="473736"/>
                <a:gridCol w="6366216"/>
              </a:tblGrid>
              <a:tr h="376918">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 see/hear a learner...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asking questions or using "wondering words" (e.g. "Hmm…" "Why…" "Huh…")</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looking quizzically or pointing</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changing perspectives or looking at something from a different angle or point of view</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exploring how things work, move, or sound</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experimenting or creating a hypothesis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691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6. creating a challenge to investigate</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bl>
          </a:graphicData>
        </a:graphic>
      </p:graphicFrame>
      <p:grpSp>
        <p:nvGrpSpPr>
          <p:cNvPr id="6" name="Group 6"/>
          <p:cNvGrpSpPr/>
          <p:nvPr/>
        </p:nvGrpSpPr>
        <p:grpSpPr>
          <a:xfrm>
            <a:off x="466224" y="2167093"/>
            <a:ext cx="6839951" cy="2638425"/>
            <a:chOff x="0" y="0"/>
            <a:chExt cx="9119935" cy="3517900"/>
          </a:xfrm>
        </p:grpSpPr>
        <p:grpSp>
          <p:nvGrpSpPr>
            <p:cNvPr id="8" name="Group 8"/>
            <p:cNvGrpSpPr/>
            <p:nvPr/>
          </p:nvGrpSpPr>
          <p:grpSpPr>
            <a:xfrm>
              <a:off x="153424" y="575921"/>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1" name="Freeform 11"/>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153424" y="1101679"/>
              <a:ext cx="320534" cy="325120"/>
              <a:chOff x="0" y="0"/>
              <a:chExt cx="83800" cy="84999"/>
            </a:xfrm>
          </p:grpSpPr>
          <p:sp>
            <p:nvSpPr>
              <p:cNvPr id="13" name="Freeform 1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4" name="TextBox 1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153424" y="1597974"/>
              <a:ext cx="320534" cy="325120"/>
              <a:chOff x="0" y="0"/>
              <a:chExt cx="83800" cy="84999"/>
            </a:xfrm>
          </p:grpSpPr>
          <p:sp>
            <p:nvSpPr>
              <p:cNvPr id="16" name="Freeform 1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7" name="TextBox 1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8" name="Group 18"/>
            <p:cNvGrpSpPr/>
            <p:nvPr/>
          </p:nvGrpSpPr>
          <p:grpSpPr>
            <a:xfrm>
              <a:off x="153424" y="2088194"/>
              <a:ext cx="320534" cy="325120"/>
              <a:chOff x="0" y="0"/>
              <a:chExt cx="83800" cy="84999"/>
            </a:xfrm>
          </p:grpSpPr>
          <p:sp>
            <p:nvSpPr>
              <p:cNvPr id="19" name="Freeform 1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0" name="TextBox 2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153424" y="2618065"/>
              <a:ext cx="320534" cy="325120"/>
              <a:chOff x="0" y="0"/>
              <a:chExt cx="83800" cy="84999"/>
            </a:xfrm>
          </p:grpSpPr>
          <p:sp>
            <p:nvSpPr>
              <p:cNvPr id="22" name="Freeform 2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3" name="TextBox 2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4" name="Group 24"/>
            <p:cNvGrpSpPr/>
            <p:nvPr/>
          </p:nvGrpSpPr>
          <p:grpSpPr>
            <a:xfrm>
              <a:off x="153424" y="3108285"/>
              <a:ext cx="320534" cy="325120"/>
              <a:chOff x="0" y="0"/>
              <a:chExt cx="83800" cy="84999"/>
            </a:xfrm>
          </p:grpSpPr>
          <p:sp>
            <p:nvSpPr>
              <p:cNvPr id="25" name="Freeform 2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6" name="TextBox 2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
        <p:nvSpPr>
          <p:cNvPr id="27" name="TextBox 27"/>
          <p:cNvSpPr txBox="1"/>
          <p:nvPr/>
        </p:nvSpPr>
        <p:spPr>
          <a:xfrm>
            <a:off x="466224" y="1197448"/>
            <a:ext cx="6839951" cy="82677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While curiosity is often seen at the individual level, it can sometimes be a social character trait, for example when young visitors explore a question together and/or seek help from others in following up on something they wonder about. Sometimes, we might see this trait in how visitors interact with objects, spaces, or activities and challenges in the museum.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curiosity in this exhibit. Could I ask you some questions about curiosity?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Curiosity</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Curiosity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“being curious” mean to you?</a:t>
            </a:r>
            <a:r>
              <a:rPr lang="en-US" sz="1200">
                <a:solidFill>
                  <a:srgbClr val="000000"/>
                </a:solidFill>
                <a:latin typeface="CMP Sharp Sans Display 2"/>
                <a:ea typeface="CMP Sharp Sans Display 2"/>
                <a:cs typeface="CMP Sharp Sans Display 2"/>
                <a:sym typeface="CMP Sharp Sans Display 2"/>
              </a:rPr>
              <a:t> </a:t>
            </a:r>
          </a:p>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(If the visitor is unfamiliar with the word “curious,” you might suggest, “Being curious means wondering about something.”)</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feel curious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you felt curious?</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felt curious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they when that happened? What made you think they were feeling curious?</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Curiosity looks different for everyone. Some things I noticed that I thought might be examples of curiosity were [add notes from observation]. </a:t>
            </a:r>
            <a:r>
              <a:rPr lang="en-US" sz="1200">
                <a:solidFill>
                  <a:srgbClr val="F15A32"/>
                </a:solidFill>
                <a:latin typeface="CMP Sharp Sans Display 2"/>
                <a:ea typeface="CMP Sharp Sans Display 2"/>
                <a:cs typeface="CMP Sharp Sans Display 2"/>
                <a:sym typeface="CMP Sharp Sans Display 2"/>
              </a:rPr>
              <a:t>Did you feel curious in those moments, or not really?</a:t>
            </a:r>
          </a:p>
        </p:txBody>
      </p:sp>
      <p:grpSp>
        <p:nvGrpSpPr>
          <p:cNvPr id="32" name="Group 32"/>
          <p:cNvGrpSpPr/>
          <p:nvPr/>
        </p:nvGrpSpPr>
        <p:grpSpPr>
          <a:xfrm>
            <a:off x="476542" y="875262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78782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Kindness</a:t>
            </a:r>
          </a:p>
        </p:txBody>
      </p:sp>
      <p:sp>
        <p:nvSpPr>
          <p:cNvPr id="4" name="TextBox 4"/>
          <p:cNvSpPr txBox="1"/>
          <p:nvPr/>
        </p:nvSpPr>
        <p:spPr>
          <a:xfrm>
            <a:off x="466224" y="5334554"/>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kindness</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kindness are not represented? What wonderings, puzzles, or ideas do you have?</a:t>
            </a:r>
          </a:p>
        </p:txBody>
      </p:sp>
      <p:sp>
        <p:nvSpPr>
          <p:cNvPr id="5" name="TextBox 5"/>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graphicFrame>
        <p:nvGraphicFramePr>
          <p:cNvPr id="7" name="Table 7"/>
          <p:cNvGraphicFramePr>
            <a:graphicFrameLocks noGrp="1"/>
          </p:cNvGraphicFramePr>
          <p:nvPr>
            <p:extLst>
              <p:ext uri="{D42A27DB-BD31-4B8C-83A1-F6EECF244321}">
                <p14:modId xmlns:p14="http://schemas.microsoft.com/office/powerpoint/2010/main" val="2873134030"/>
              </p:ext>
            </p:extLst>
          </p:nvPr>
        </p:nvGraphicFramePr>
        <p:xfrm>
          <a:off x="462785" y="2161836"/>
          <a:ext cx="6839952" cy="3019424"/>
        </p:xfrm>
        <a:graphic>
          <a:graphicData uri="http://schemas.openxmlformats.org/drawingml/2006/table">
            <a:tbl>
              <a:tblPr/>
              <a:tblGrid>
                <a:gridCol w="473736"/>
                <a:gridCol w="6366216"/>
              </a:tblGrid>
              <a:tr h="377428">
                <a:tc>
                  <a:txBody>
                    <a:bodyPr/>
                    <a:lstStyle/>
                    <a:p>
                      <a:pPr algn="ctr">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I see/hear a learner...</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sharing materials or objects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being friendly or welcoming in words, actions, or expressions (e.g. smiling)</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helping or comforting another; thinking of others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practicing self-kindness by considering and/or acting on one’s own needs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saying/doing nice things for self or others (e.g. "thank you," giving a hug, embracing one’s flaws)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6. having a generous spirit toward self and others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428">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7. offering encouragement or compliments to another (e.g. "I like your drawing!," "You can do it!")</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bl>
          </a:graphicData>
        </a:graphic>
      </p:graphicFrame>
      <p:grpSp>
        <p:nvGrpSpPr>
          <p:cNvPr id="6" name="Group 6"/>
          <p:cNvGrpSpPr/>
          <p:nvPr/>
        </p:nvGrpSpPr>
        <p:grpSpPr>
          <a:xfrm>
            <a:off x="466224" y="2167093"/>
            <a:ext cx="6839951" cy="3019425"/>
            <a:chOff x="0" y="0"/>
            <a:chExt cx="9119935" cy="4025900"/>
          </a:xfrm>
        </p:grpSpPr>
        <p:grpSp>
          <p:nvGrpSpPr>
            <p:cNvPr id="8" name="Group 8"/>
            <p:cNvGrpSpPr/>
            <p:nvPr/>
          </p:nvGrpSpPr>
          <p:grpSpPr>
            <a:xfrm>
              <a:off x="153424" y="575921"/>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1" name="Freeform 11"/>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153424" y="1101679"/>
              <a:ext cx="320534" cy="325120"/>
              <a:chOff x="0" y="0"/>
              <a:chExt cx="83800" cy="84999"/>
            </a:xfrm>
          </p:grpSpPr>
          <p:sp>
            <p:nvSpPr>
              <p:cNvPr id="13" name="Freeform 1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4" name="TextBox 1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153424" y="1597974"/>
              <a:ext cx="320534" cy="325120"/>
              <a:chOff x="0" y="0"/>
              <a:chExt cx="83800" cy="84999"/>
            </a:xfrm>
          </p:grpSpPr>
          <p:sp>
            <p:nvSpPr>
              <p:cNvPr id="16" name="Freeform 1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7" name="TextBox 1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8" name="Group 18"/>
            <p:cNvGrpSpPr/>
            <p:nvPr/>
          </p:nvGrpSpPr>
          <p:grpSpPr>
            <a:xfrm>
              <a:off x="153424" y="2088194"/>
              <a:ext cx="320534" cy="325120"/>
              <a:chOff x="0" y="0"/>
              <a:chExt cx="83800" cy="84999"/>
            </a:xfrm>
          </p:grpSpPr>
          <p:sp>
            <p:nvSpPr>
              <p:cNvPr id="19" name="Freeform 1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0" name="TextBox 2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153424" y="2618065"/>
              <a:ext cx="320534" cy="325120"/>
              <a:chOff x="0" y="0"/>
              <a:chExt cx="83800" cy="84999"/>
            </a:xfrm>
          </p:grpSpPr>
          <p:sp>
            <p:nvSpPr>
              <p:cNvPr id="22" name="Freeform 2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3" name="TextBox 2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4" name="Group 24"/>
            <p:cNvGrpSpPr/>
            <p:nvPr/>
          </p:nvGrpSpPr>
          <p:grpSpPr>
            <a:xfrm>
              <a:off x="153424" y="3108285"/>
              <a:ext cx="320534" cy="325120"/>
              <a:chOff x="0" y="0"/>
              <a:chExt cx="83800" cy="84999"/>
            </a:xfrm>
          </p:grpSpPr>
          <p:sp>
            <p:nvSpPr>
              <p:cNvPr id="25" name="Freeform 2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6" name="TextBox 2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7" name="Group 27"/>
            <p:cNvGrpSpPr/>
            <p:nvPr/>
          </p:nvGrpSpPr>
          <p:grpSpPr>
            <a:xfrm>
              <a:off x="153424" y="3636605"/>
              <a:ext cx="320534" cy="325120"/>
              <a:chOff x="0" y="0"/>
              <a:chExt cx="83800" cy="84999"/>
            </a:xfrm>
          </p:grpSpPr>
          <p:sp>
            <p:nvSpPr>
              <p:cNvPr id="28" name="Freeform 28"/>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9" name="TextBox 29"/>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
        <p:nvSpPr>
          <p:cNvPr id="30" name="TextBox 30"/>
          <p:cNvSpPr txBox="1"/>
          <p:nvPr/>
        </p:nvSpPr>
        <p:spPr>
          <a:xfrm>
            <a:off x="466224" y="1197448"/>
            <a:ext cx="6839951" cy="82677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Kindness can manifest in many different ways, including self-kindness. This tool is designed to observe for both kindness to oneself and kindness to others. This character trait might include easily-identifiable actions and words ("I like your block tower!") as well as subtler acts like a comforting pat on the shoulder or a friendly smile.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kindness in this exhibit. Could I ask you some questions about kindness?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Kindness</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Kindness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“being kind” mean to you?</a:t>
            </a:r>
            <a:r>
              <a:rPr lang="en-US" sz="1200">
                <a:solidFill>
                  <a:srgbClr val="000000"/>
                </a:solidFill>
                <a:latin typeface="CMP Sharp Sans Display 2"/>
                <a:ea typeface="CMP Sharp Sans Display 2"/>
                <a:cs typeface="CMP Sharp Sans Display 2"/>
                <a:sym typeface="CMP Sharp Sans Display 2"/>
              </a:rPr>
              <a:t> </a:t>
            </a:r>
          </a:p>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(If the visitor is unfamiliar with the word “kind,” you might suggest, “Being kind means doing something nice or showing that you care about someone.”)</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do anything kind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that happened?</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was kind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they when that happened? What made you think they were being kind?</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Kindness looks different for everyone. Some things I noticed that I thought might be examples of kindness were [add notes from observation]. </a:t>
            </a:r>
            <a:r>
              <a:rPr lang="en-US" sz="1200">
                <a:solidFill>
                  <a:srgbClr val="F15A32"/>
                </a:solidFill>
                <a:latin typeface="CMP Sharp Sans Display 2"/>
                <a:ea typeface="CMP Sharp Sans Display 2"/>
                <a:cs typeface="CMP Sharp Sans Display 2"/>
                <a:sym typeface="CMP Sharp Sans Display 2"/>
              </a:rPr>
              <a:t>Did you feel kind in those moments, or not really?</a:t>
            </a:r>
          </a:p>
        </p:txBody>
      </p:sp>
      <p:grpSp>
        <p:nvGrpSpPr>
          <p:cNvPr id="32" name="Group 32"/>
          <p:cNvGrpSpPr/>
          <p:nvPr/>
        </p:nvGrpSpPr>
        <p:grpSpPr>
          <a:xfrm>
            <a:off x="476542" y="875262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78782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3" name="TextBox 3"/>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Observe Note-taking Sheet*: Perseverance</a:t>
            </a:r>
          </a:p>
        </p:txBody>
      </p:sp>
      <p:sp>
        <p:nvSpPr>
          <p:cNvPr id="4" name="TextBox 4"/>
          <p:cNvSpPr txBox="1"/>
          <p:nvPr/>
        </p:nvSpPr>
        <p:spPr>
          <a:xfrm>
            <a:off x="462785" y="9262110"/>
            <a:ext cx="6839951" cy="37211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CMP Sharp Sans Display 5"/>
                <a:ea typeface="CMP Sharp Sans Display 5"/>
                <a:cs typeface="CMP Sharp Sans Display 5"/>
                <a:sym typeface="CMP Sharp Sans Display 5"/>
              </a:rPr>
              <a:t>*Format adapted from Wardrip, P. S., White, A., Bank, A., &amp; Brahms, L. (2024). Making observations: Co-design of an observation tool with and for maker educators. Curator: The Museum Journal, 67(3), 711-724.</a:t>
            </a:r>
          </a:p>
        </p:txBody>
      </p:sp>
      <p:sp>
        <p:nvSpPr>
          <p:cNvPr id="5" name="TextBox 5"/>
          <p:cNvSpPr txBox="1"/>
          <p:nvPr/>
        </p:nvSpPr>
        <p:spPr>
          <a:xfrm>
            <a:off x="466224" y="1197448"/>
            <a:ext cx="6839951" cy="103632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Perseverance might look like becoming engrossed in an activity. Often, it includes sticking with a task even when it presents setbacks or requires sustained effort. It might include solving problems, either individually or in collaboration with others. It might unfold over time, as when a young visitor takes a "cool-down" break elsewhere in the exhibit before trying again to complete a challenge or activity.</a:t>
            </a:r>
          </a:p>
          <a:p>
            <a:pPr algn="ctr">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6224" y="5691343"/>
            <a:ext cx="6839951" cy="61722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 about perseverance</a:t>
            </a:r>
          </a:p>
          <a:p>
            <a:pPr algn="l">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What do you see/hear that made you select the indicators above? What aspects of perseverance are not represented? What wonderings, puzzles, or ideas do you have?</a:t>
            </a:r>
          </a:p>
        </p:txBody>
      </p:sp>
      <p:graphicFrame>
        <p:nvGraphicFramePr>
          <p:cNvPr id="8" name="Table 8"/>
          <p:cNvGraphicFramePr>
            <a:graphicFrameLocks noGrp="1"/>
          </p:cNvGraphicFramePr>
          <p:nvPr>
            <p:extLst>
              <p:ext uri="{D42A27DB-BD31-4B8C-83A1-F6EECF244321}">
                <p14:modId xmlns:p14="http://schemas.microsoft.com/office/powerpoint/2010/main" val="2547758339"/>
              </p:ext>
            </p:extLst>
          </p:nvPr>
        </p:nvGraphicFramePr>
        <p:xfrm>
          <a:off x="462785" y="2154946"/>
          <a:ext cx="6839952" cy="3400425"/>
        </p:xfrm>
        <a:graphic>
          <a:graphicData uri="http://schemas.openxmlformats.org/drawingml/2006/table">
            <a:tbl>
              <a:tblPr/>
              <a:tblGrid>
                <a:gridCol w="473736"/>
                <a:gridCol w="6366216"/>
              </a:tblGrid>
              <a:tr h="377825">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I see/hear a learner...</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1. staying with an activity or a problem for an extended period of time</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2. continuing to work on something even when it's hard/when there are setbacks</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3. working toward a goal until it's completed (might require coming back after a break)</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4. trying out different approaches to a problem</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5. trying to find out why a failed solution didn't work</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6. showing excitement at completing or making progress on a task</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1"/>
                          <a:ea typeface="CMP Sharp Sans Display 1"/>
                          <a:cs typeface="CMP Sharp Sans Display 1"/>
                          <a:sym typeface="CMP Sharp Sans Display 1"/>
                        </a:rPr>
                        <a:t>7. using positive or hopeful self-talk while working through a challenge </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77825">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dirty="0">
                          <a:solidFill>
                            <a:srgbClr val="000000"/>
                          </a:solidFill>
                          <a:latin typeface="CMP Sharp Sans Display 1"/>
                          <a:ea typeface="CMP Sharp Sans Display 1"/>
                          <a:cs typeface="CMP Sharp Sans Display 1"/>
                          <a:sym typeface="CMP Sharp Sans Display 1"/>
                        </a:rPr>
                        <a:t>8. not wanting to leave or stop an activity; being in a state of “flow”</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bl>
          </a:graphicData>
        </a:graphic>
      </p:graphicFrame>
      <p:grpSp>
        <p:nvGrpSpPr>
          <p:cNvPr id="7" name="Group 7"/>
          <p:cNvGrpSpPr/>
          <p:nvPr/>
        </p:nvGrpSpPr>
        <p:grpSpPr>
          <a:xfrm>
            <a:off x="466224" y="2167093"/>
            <a:ext cx="6839951" cy="3400425"/>
            <a:chOff x="0" y="0"/>
            <a:chExt cx="9119935" cy="4533900"/>
          </a:xfrm>
        </p:grpSpPr>
        <p:grpSp>
          <p:nvGrpSpPr>
            <p:cNvPr id="9" name="Group 9"/>
            <p:cNvGrpSpPr/>
            <p:nvPr/>
          </p:nvGrpSpPr>
          <p:grpSpPr>
            <a:xfrm>
              <a:off x="153424" y="575921"/>
              <a:ext cx="320534" cy="325120"/>
              <a:chOff x="0" y="0"/>
              <a:chExt cx="83800" cy="84999"/>
            </a:xfrm>
          </p:grpSpPr>
          <p:sp>
            <p:nvSpPr>
              <p:cNvPr id="10" name="Freeform 10"/>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1" name="TextBox 11"/>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12" name="Freeform 12"/>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a:off x="153424" y="1101679"/>
              <a:ext cx="320534" cy="325120"/>
              <a:chOff x="0" y="0"/>
              <a:chExt cx="83800" cy="84999"/>
            </a:xfrm>
          </p:grpSpPr>
          <p:sp>
            <p:nvSpPr>
              <p:cNvPr id="14" name="Freeform 14"/>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5" name="TextBox 15"/>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6" name="Group 16"/>
            <p:cNvGrpSpPr/>
            <p:nvPr/>
          </p:nvGrpSpPr>
          <p:grpSpPr>
            <a:xfrm>
              <a:off x="153424" y="1597974"/>
              <a:ext cx="320534" cy="325120"/>
              <a:chOff x="0" y="0"/>
              <a:chExt cx="83800" cy="84999"/>
            </a:xfrm>
          </p:grpSpPr>
          <p:sp>
            <p:nvSpPr>
              <p:cNvPr id="17" name="Freeform 17"/>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8" name="TextBox 18"/>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9" name="Group 19"/>
            <p:cNvGrpSpPr/>
            <p:nvPr/>
          </p:nvGrpSpPr>
          <p:grpSpPr>
            <a:xfrm>
              <a:off x="153424" y="2088194"/>
              <a:ext cx="320534" cy="325120"/>
              <a:chOff x="0" y="0"/>
              <a:chExt cx="83800" cy="84999"/>
            </a:xfrm>
          </p:grpSpPr>
          <p:sp>
            <p:nvSpPr>
              <p:cNvPr id="20" name="Freeform 20"/>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1" name="TextBox 21"/>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2" name="Group 22"/>
            <p:cNvGrpSpPr/>
            <p:nvPr/>
          </p:nvGrpSpPr>
          <p:grpSpPr>
            <a:xfrm>
              <a:off x="153424" y="2618065"/>
              <a:ext cx="320534" cy="325120"/>
              <a:chOff x="0" y="0"/>
              <a:chExt cx="83800" cy="84999"/>
            </a:xfrm>
          </p:grpSpPr>
          <p:sp>
            <p:nvSpPr>
              <p:cNvPr id="23" name="Freeform 23"/>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4" name="TextBox 24"/>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5" name="Group 25"/>
            <p:cNvGrpSpPr/>
            <p:nvPr/>
          </p:nvGrpSpPr>
          <p:grpSpPr>
            <a:xfrm>
              <a:off x="153424" y="3108285"/>
              <a:ext cx="320534" cy="325120"/>
              <a:chOff x="0" y="0"/>
              <a:chExt cx="83800" cy="84999"/>
            </a:xfrm>
          </p:grpSpPr>
          <p:sp>
            <p:nvSpPr>
              <p:cNvPr id="26" name="Freeform 26"/>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27" name="TextBox 27"/>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153424" y="3636605"/>
              <a:ext cx="320534" cy="325120"/>
              <a:chOff x="0" y="0"/>
              <a:chExt cx="83800" cy="84999"/>
            </a:xfrm>
          </p:grpSpPr>
          <p:sp>
            <p:nvSpPr>
              <p:cNvPr id="29" name="Freeform 2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0" name="TextBox 3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31" name="Group 31"/>
            <p:cNvGrpSpPr/>
            <p:nvPr/>
          </p:nvGrpSpPr>
          <p:grpSpPr>
            <a:xfrm>
              <a:off x="153424" y="4126825"/>
              <a:ext cx="320534" cy="325120"/>
              <a:chOff x="0" y="0"/>
              <a:chExt cx="83800" cy="84999"/>
            </a:xfrm>
          </p:grpSpPr>
          <p:sp>
            <p:nvSpPr>
              <p:cNvPr id="32" name="Freeform 3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33" name="TextBox 3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785" y="1458177"/>
            <a:ext cx="6839951" cy="706679"/>
            <a:chOff x="0" y="0"/>
            <a:chExt cx="2384297" cy="246337"/>
          </a:xfrm>
        </p:grpSpPr>
        <p:sp>
          <p:nvSpPr>
            <p:cNvPr id="3" name="Freeform 3"/>
            <p:cNvSpPr/>
            <p:nvPr/>
          </p:nvSpPr>
          <p:spPr>
            <a:xfrm>
              <a:off x="0" y="0"/>
              <a:ext cx="2384297" cy="246337"/>
            </a:xfrm>
            <a:custGeom>
              <a:avLst/>
              <a:gdLst/>
              <a:ahLst/>
              <a:cxnLst/>
              <a:rect l="l" t="t" r="r" b="b"/>
              <a:pathLst>
                <a:path w="2384297" h="246337">
                  <a:moveTo>
                    <a:pt x="11319" y="0"/>
                  </a:moveTo>
                  <a:lnTo>
                    <a:pt x="2372978" y="0"/>
                  </a:lnTo>
                  <a:cubicBezTo>
                    <a:pt x="2375980" y="0"/>
                    <a:pt x="2378859" y="1193"/>
                    <a:pt x="2380982" y="3315"/>
                  </a:cubicBezTo>
                  <a:cubicBezTo>
                    <a:pt x="2383104" y="5438"/>
                    <a:pt x="2384297" y="8317"/>
                    <a:pt x="2384297" y="11319"/>
                  </a:cubicBezTo>
                  <a:lnTo>
                    <a:pt x="2384297" y="235018"/>
                  </a:lnTo>
                  <a:cubicBezTo>
                    <a:pt x="2384297" y="238020"/>
                    <a:pt x="2383104" y="240899"/>
                    <a:pt x="2380982" y="243022"/>
                  </a:cubicBezTo>
                  <a:cubicBezTo>
                    <a:pt x="2378859" y="245144"/>
                    <a:pt x="2375980" y="246337"/>
                    <a:pt x="2372978" y="246337"/>
                  </a:cubicBezTo>
                  <a:lnTo>
                    <a:pt x="11319" y="246337"/>
                  </a:lnTo>
                  <a:cubicBezTo>
                    <a:pt x="8317" y="246337"/>
                    <a:pt x="5438" y="245144"/>
                    <a:pt x="3315" y="243022"/>
                  </a:cubicBezTo>
                  <a:cubicBezTo>
                    <a:pt x="1193" y="240899"/>
                    <a:pt x="0" y="238020"/>
                    <a:pt x="0" y="23501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265387"/>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62785" y="758190"/>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Today I’m looking for examples of perseverance in this exhibit. Could I ask you some questions about perseverance?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62785" y="362893"/>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Engage Note-taking Sheet: Perseverance</a:t>
            </a:r>
          </a:p>
        </p:txBody>
      </p:sp>
      <p:grpSp>
        <p:nvGrpSpPr>
          <p:cNvPr id="7" name="Group 7"/>
          <p:cNvGrpSpPr/>
          <p:nvPr/>
        </p:nvGrpSpPr>
        <p:grpSpPr>
          <a:xfrm>
            <a:off x="462785" y="1458177"/>
            <a:ext cx="6839951" cy="1738157"/>
            <a:chOff x="0" y="0"/>
            <a:chExt cx="2384297" cy="605894"/>
          </a:xfrm>
        </p:grpSpPr>
        <p:sp>
          <p:nvSpPr>
            <p:cNvPr id="8" name="Freeform 8"/>
            <p:cNvSpPr/>
            <p:nvPr/>
          </p:nvSpPr>
          <p:spPr>
            <a:xfrm>
              <a:off x="0" y="0"/>
              <a:ext cx="2384297" cy="605894"/>
            </a:xfrm>
            <a:custGeom>
              <a:avLst/>
              <a:gdLst/>
              <a:ahLst/>
              <a:cxnLst/>
              <a:rect l="l" t="t" r="r" b="b"/>
              <a:pathLst>
                <a:path w="2384297" h="605894">
                  <a:moveTo>
                    <a:pt x="11319" y="0"/>
                  </a:moveTo>
                  <a:lnTo>
                    <a:pt x="2372978" y="0"/>
                  </a:lnTo>
                  <a:cubicBezTo>
                    <a:pt x="2375980" y="0"/>
                    <a:pt x="2378859" y="1193"/>
                    <a:pt x="2380982" y="3315"/>
                  </a:cubicBezTo>
                  <a:cubicBezTo>
                    <a:pt x="2383104" y="5438"/>
                    <a:pt x="2384297" y="8317"/>
                    <a:pt x="2384297" y="11319"/>
                  </a:cubicBezTo>
                  <a:lnTo>
                    <a:pt x="2384297" y="594575"/>
                  </a:lnTo>
                  <a:cubicBezTo>
                    <a:pt x="2384297" y="597577"/>
                    <a:pt x="2383104" y="600456"/>
                    <a:pt x="2380982" y="602578"/>
                  </a:cubicBezTo>
                  <a:cubicBezTo>
                    <a:pt x="2378859" y="604701"/>
                    <a:pt x="2375980" y="605894"/>
                    <a:pt x="2372978" y="605894"/>
                  </a:cubicBezTo>
                  <a:lnTo>
                    <a:pt x="11319" y="605894"/>
                  </a:lnTo>
                  <a:cubicBezTo>
                    <a:pt x="8317" y="605894"/>
                    <a:pt x="5438" y="604701"/>
                    <a:pt x="3315" y="602578"/>
                  </a:cubicBezTo>
                  <a:cubicBezTo>
                    <a:pt x="1193" y="600456"/>
                    <a:pt x="0" y="597577"/>
                    <a:pt x="0" y="594575"/>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24944"/>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493382"/>
            <a:ext cx="6591511" cy="6172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Perseverance can mean different things to different people. </a:t>
            </a:r>
            <a:r>
              <a:rPr lang="en-US" sz="1200">
                <a:solidFill>
                  <a:srgbClr val="F15A32"/>
                </a:solidFill>
                <a:latin typeface="CMP Sharp Sans Display 2"/>
                <a:ea typeface="CMP Sharp Sans Display 2"/>
                <a:cs typeface="CMP Sharp Sans Display 2"/>
                <a:sym typeface="CMP Sharp Sans Display 2"/>
              </a:rPr>
              <a:t>What does “perseverance” mean to you?</a:t>
            </a:r>
            <a:r>
              <a:rPr lang="en-US" sz="1200">
                <a:solidFill>
                  <a:srgbClr val="000000"/>
                </a:solidFill>
                <a:latin typeface="CMP Sharp Sans Display 2"/>
                <a:ea typeface="CMP Sharp Sans Display 2"/>
                <a:cs typeface="CMP Sharp Sans Display 2"/>
                <a:sym typeface="CMP Sharp Sans Display 2"/>
              </a:rPr>
              <a:t> (If the visitor is unfamiliar with the word “perseverance,” you might suggest, “Having perseverance means you keep trying even when something is hard or frustrating.”)</a:t>
            </a:r>
          </a:p>
        </p:txBody>
      </p:sp>
      <p:grpSp>
        <p:nvGrpSpPr>
          <p:cNvPr id="11" name="Group 11"/>
          <p:cNvGrpSpPr/>
          <p:nvPr/>
        </p:nvGrpSpPr>
        <p:grpSpPr>
          <a:xfrm>
            <a:off x="462785" y="3348735"/>
            <a:ext cx="6839951" cy="524442"/>
            <a:chOff x="0" y="0"/>
            <a:chExt cx="2384297" cy="182812"/>
          </a:xfrm>
        </p:grpSpPr>
        <p:sp>
          <p:nvSpPr>
            <p:cNvPr id="12" name="Freeform 12"/>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2785" y="3348735"/>
            <a:ext cx="6839951" cy="1652071"/>
            <a:chOff x="0" y="0"/>
            <a:chExt cx="2384297" cy="575885"/>
          </a:xfrm>
        </p:grpSpPr>
        <p:sp>
          <p:nvSpPr>
            <p:cNvPr id="15" name="Freeform 15"/>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87005" y="338393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do anything that showed perseverance in the exhibit today?</a:t>
            </a:r>
            <a:r>
              <a:rPr lang="en-US" sz="1200">
                <a:solidFill>
                  <a:srgbClr val="000000"/>
                </a:solidFill>
                <a:latin typeface="CMP Sharp Sans Display 2"/>
                <a:ea typeface="CMP Sharp Sans Display 2"/>
                <a:cs typeface="CMP Sharp Sans Display 2"/>
                <a:sym typeface="CMP Sharp Sans Display 2"/>
              </a:rPr>
              <a:t> If so, could you tell me about that? Where were you in the exhibit when that happened?</a:t>
            </a:r>
          </a:p>
        </p:txBody>
      </p:sp>
      <p:grpSp>
        <p:nvGrpSpPr>
          <p:cNvPr id="18" name="Group 18"/>
          <p:cNvGrpSpPr/>
          <p:nvPr/>
        </p:nvGrpSpPr>
        <p:grpSpPr>
          <a:xfrm>
            <a:off x="469664" y="5145658"/>
            <a:ext cx="6839951" cy="524442"/>
            <a:chOff x="0" y="0"/>
            <a:chExt cx="2384297" cy="182812"/>
          </a:xfrm>
        </p:grpSpPr>
        <p:sp>
          <p:nvSpPr>
            <p:cNvPr id="19" name="Freeform 19"/>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6224" y="5153206"/>
            <a:ext cx="6839951" cy="1652071"/>
            <a:chOff x="0" y="0"/>
            <a:chExt cx="2384297" cy="575885"/>
          </a:xfrm>
        </p:grpSpPr>
        <p:sp>
          <p:nvSpPr>
            <p:cNvPr id="22" name="Freeform 22"/>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3884" y="5180862"/>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Do you think anyone else in your group showed perseverance today?</a:t>
            </a:r>
            <a:r>
              <a:rPr lang="en-US" sz="1200">
                <a:solidFill>
                  <a:srgbClr val="000000"/>
                </a:solidFill>
                <a:latin typeface="CMP Sharp Sans Display 2"/>
                <a:ea typeface="CMP Sharp Sans Display 2"/>
                <a:cs typeface="CMP Sharp Sans Display 2"/>
                <a:sym typeface="CMP Sharp Sans Display 2"/>
              </a:rPr>
              <a:t> If so, could you tell me more? Where were they when that happened? Why do you think they showed perseverance?</a:t>
            </a:r>
          </a:p>
        </p:txBody>
      </p:sp>
      <p:grpSp>
        <p:nvGrpSpPr>
          <p:cNvPr id="25" name="Group 25"/>
          <p:cNvGrpSpPr/>
          <p:nvPr/>
        </p:nvGrpSpPr>
        <p:grpSpPr>
          <a:xfrm>
            <a:off x="469664" y="6948152"/>
            <a:ext cx="6839951" cy="524442"/>
            <a:chOff x="0" y="0"/>
            <a:chExt cx="2384297" cy="182812"/>
          </a:xfrm>
        </p:grpSpPr>
        <p:sp>
          <p:nvSpPr>
            <p:cNvPr id="26" name="Freeform 26"/>
            <p:cNvSpPr/>
            <p:nvPr/>
          </p:nvSpPr>
          <p:spPr>
            <a:xfrm>
              <a:off x="0" y="0"/>
              <a:ext cx="2384297" cy="182812"/>
            </a:xfrm>
            <a:custGeom>
              <a:avLst/>
              <a:gdLst/>
              <a:ahLst/>
              <a:cxnLst/>
              <a:rect l="l" t="t" r="r" b="b"/>
              <a:pathLst>
                <a:path w="2384297" h="182812">
                  <a:moveTo>
                    <a:pt x="11319" y="0"/>
                  </a:moveTo>
                  <a:lnTo>
                    <a:pt x="2372978" y="0"/>
                  </a:lnTo>
                  <a:cubicBezTo>
                    <a:pt x="2375980" y="0"/>
                    <a:pt x="2378859" y="1193"/>
                    <a:pt x="2380982" y="3315"/>
                  </a:cubicBezTo>
                  <a:cubicBezTo>
                    <a:pt x="2383104" y="5438"/>
                    <a:pt x="2384297" y="8317"/>
                    <a:pt x="2384297" y="11319"/>
                  </a:cubicBezTo>
                  <a:lnTo>
                    <a:pt x="2384297" y="171493"/>
                  </a:lnTo>
                  <a:cubicBezTo>
                    <a:pt x="2384297" y="174495"/>
                    <a:pt x="2383104" y="177374"/>
                    <a:pt x="2380982" y="179497"/>
                  </a:cubicBezTo>
                  <a:cubicBezTo>
                    <a:pt x="2378859" y="181620"/>
                    <a:pt x="2375980" y="182812"/>
                    <a:pt x="2372978" y="182812"/>
                  </a:cubicBezTo>
                  <a:lnTo>
                    <a:pt x="11319" y="182812"/>
                  </a:lnTo>
                  <a:cubicBezTo>
                    <a:pt x="8317" y="182812"/>
                    <a:pt x="5438" y="181620"/>
                    <a:pt x="3315" y="179497"/>
                  </a:cubicBezTo>
                  <a:cubicBezTo>
                    <a:pt x="1193" y="177374"/>
                    <a:pt x="0" y="174495"/>
                    <a:pt x="0" y="17149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7" name="TextBox 27"/>
            <p:cNvSpPr txBox="1"/>
            <p:nvPr/>
          </p:nvSpPr>
          <p:spPr>
            <a:xfrm>
              <a:off x="0" y="-19050"/>
              <a:ext cx="2384297" cy="201862"/>
            </a:xfrm>
            <a:prstGeom prst="rect">
              <a:avLst/>
            </a:prstGeom>
          </p:spPr>
          <p:txBody>
            <a:bodyPr lIns="50800" tIns="50800" rIns="50800" bIns="50800" rtlCol="0" anchor="ctr"/>
            <a:lstStyle/>
            <a:p>
              <a:pPr algn="ctr">
                <a:lnSpc>
                  <a:spcPts val="1540"/>
                </a:lnSpc>
              </a:pPr>
              <a:endParaRPr/>
            </a:p>
          </p:txBody>
        </p:sp>
      </p:grpSp>
      <p:grpSp>
        <p:nvGrpSpPr>
          <p:cNvPr id="28" name="Group 28"/>
          <p:cNvGrpSpPr/>
          <p:nvPr/>
        </p:nvGrpSpPr>
        <p:grpSpPr>
          <a:xfrm>
            <a:off x="462785" y="6948152"/>
            <a:ext cx="6839951" cy="1652071"/>
            <a:chOff x="0" y="0"/>
            <a:chExt cx="2384297" cy="575885"/>
          </a:xfrm>
        </p:grpSpPr>
        <p:sp>
          <p:nvSpPr>
            <p:cNvPr id="29" name="Freeform 29"/>
            <p:cNvSpPr/>
            <p:nvPr/>
          </p:nvSpPr>
          <p:spPr>
            <a:xfrm>
              <a:off x="0" y="0"/>
              <a:ext cx="2384297" cy="575885"/>
            </a:xfrm>
            <a:custGeom>
              <a:avLst/>
              <a:gdLst/>
              <a:ahLst/>
              <a:cxnLst/>
              <a:rect l="l" t="t" r="r" b="b"/>
              <a:pathLst>
                <a:path w="2384297" h="575885">
                  <a:moveTo>
                    <a:pt x="11319" y="0"/>
                  </a:moveTo>
                  <a:lnTo>
                    <a:pt x="2372978" y="0"/>
                  </a:lnTo>
                  <a:cubicBezTo>
                    <a:pt x="2375980" y="0"/>
                    <a:pt x="2378859" y="1193"/>
                    <a:pt x="2380982" y="3315"/>
                  </a:cubicBezTo>
                  <a:cubicBezTo>
                    <a:pt x="2383104" y="5438"/>
                    <a:pt x="2384297" y="8317"/>
                    <a:pt x="2384297" y="11319"/>
                  </a:cubicBezTo>
                  <a:lnTo>
                    <a:pt x="2384297" y="564567"/>
                  </a:lnTo>
                  <a:cubicBezTo>
                    <a:pt x="2384297" y="567569"/>
                    <a:pt x="2383104" y="570447"/>
                    <a:pt x="2380982" y="572570"/>
                  </a:cubicBezTo>
                  <a:cubicBezTo>
                    <a:pt x="2378859" y="574693"/>
                    <a:pt x="2375980" y="575885"/>
                    <a:pt x="2372978" y="575885"/>
                  </a:cubicBezTo>
                  <a:lnTo>
                    <a:pt x="11319" y="575885"/>
                  </a:lnTo>
                  <a:cubicBezTo>
                    <a:pt x="5068" y="575885"/>
                    <a:pt x="0" y="570818"/>
                    <a:pt x="0" y="5645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0" name="TextBox 30"/>
            <p:cNvSpPr txBox="1"/>
            <p:nvPr/>
          </p:nvSpPr>
          <p:spPr>
            <a:xfrm>
              <a:off x="0" y="-19050"/>
              <a:ext cx="2384297" cy="594935"/>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93884" y="6983356"/>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Some things I noticed that I thought might be examples of perseverance were [fill in]. </a:t>
            </a:r>
            <a:r>
              <a:rPr lang="en-US" sz="1200">
                <a:solidFill>
                  <a:srgbClr val="F15A32"/>
                </a:solidFill>
                <a:latin typeface="CMP Sharp Sans Display 2"/>
                <a:ea typeface="CMP Sharp Sans Display 2"/>
                <a:cs typeface="CMP Sharp Sans Display 2"/>
                <a:sym typeface="CMP Sharp Sans Display 2"/>
              </a:rPr>
              <a:t>Did you feel like you were showing perseverance in those moments, or not really?</a:t>
            </a:r>
          </a:p>
        </p:txBody>
      </p:sp>
      <p:grpSp>
        <p:nvGrpSpPr>
          <p:cNvPr id="32" name="Group 32"/>
          <p:cNvGrpSpPr/>
          <p:nvPr/>
        </p:nvGrpSpPr>
        <p:grpSpPr>
          <a:xfrm>
            <a:off x="476542" y="8752623"/>
            <a:ext cx="6839951" cy="309253"/>
            <a:chOff x="0" y="0"/>
            <a:chExt cx="2384297" cy="107800"/>
          </a:xfrm>
        </p:grpSpPr>
        <p:sp>
          <p:nvSpPr>
            <p:cNvPr id="33" name="Freeform 33"/>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4" name="TextBox 34"/>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35" name="Group 35"/>
          <p:cNvGrpSpPr/>
          <p:nvPr/>
        </p:nvGrpSpPr>
        <p:grpSpPr>
          <a:xfrm>
            <a:off x="476542" y="8752623"/>
            <a:ext cx="6839951" cy="788133"/>
            <a:chOff x="0" y="0"/>
            <a:chExt cx="2384297" cy="274730"/>
          </a:xfrm>
        </p:grpSpPr>
        <p:sp>
          <p:nvSpPr>
            <p:cNvPr id="36" name="Freeform 36"/>
            <p:cNvSpPr/>
            <p:nvPr/>
          </p:nvSpPr>
          <p:spPr>
            <a:xfrm>
              <a:off x="0" y="0"/>
              <a:ext cx="2384297" cy="274730"/>
            </a:xfrm>
            <a:custGeom>
              <a:avLst/>
              <a:gdLst/>
              <a:ahLst/>
              <a:cxnLst/>
              <a:rect l="l" t="t" r="r" b="b"/>
              <a:pathLst>
                <a:path w="2384297" h="274730">
                  <a:moveTo>
                    <a:pt x="11319" y="0"/>
                  </a:moveTo>
                  <a:lnTo>
                    <a:pt x="2372978" y="0"/>
                  </a:lnTo>
                  <a:cubicBezTo>
                    <a:pt x="2375980" y="0"/>
                    <a:pt x="2378859" y="1193"/>
                    <a:pt x="2380982" y="3315"/>
                  </a:cubicBezTo>
                  <a:cubicBezTo>
                    <a:pt x="2383104" y="5438"/>
                    <a:pt x="2384297" y="8317"/>
                    <a:pt x="2384297" y="11319"/>
                  </a:cubicBezTo>
                  <a:lnTo>
                    <a:pt x="2384297" y="263412"/>
                  </a:lnTo>
                  <a:cubicBezTo>
                    <a:pt x="2384297" y="269663"/>
                    <a:pt x="2379229" y="274730"/>
                    <a:pt x="2372978" y="274730"/>
                  </a:cubicBezTo>
                  <a:lnTo>
                    <a:pt x="11319" y="274730"/>
                  </a:lnTo>
                  <a:cubicBezTo>
                    <a:pt x="8317" y="274730"/>
                    <a:pt x="5438" y="273538"/>
                    <a:pt x="3315" y="271415"/>
                  </a:cubicBezTo>
                  <a:cubicBezTo>
                    <a:pt x="1193" y="269292"/>
                    <a:pt x="0" y="266414"/>
                    <a:pt x="0" y="26341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7" name="TextBox 37"/>
            <p:cNvSpPr txBox="1"/>
            <p:nvPr/>
          </p:nvSpPr>
          <p:spPr>
            <a:xfrm>
              <a:off x="0" y="-19050"/>
              <a:ext cx="2384297" cy="293780"/>
            </a:xfrm>
            <a:prstGeom prst="rect">
              <a:avLst/>
            </a:prstGeom>
          </p:spPr>
          <p:txBody>
            <a:bodyPr lIns="50800" tIns="50800" rIns="50800" bIns="50800" rtlCol="0" anchor="ctr"/>
            <a:lstStyle/>
            <a:p>
              <a:pPr algn="ctr">
                <a:lnSpc>
                  <a:spcPts val="1540"/>
                </a:lnSpc>
              </a:pPr>
              <a:endParaRPr/>
            </a:p>
          </p:txBody>
        </p:sp>
      </p:grpSp>
      <p:sp>
        <p:nvSpPr>
          <p:cNvPr id="38" name="TextBox 38"/>
          <p:cNvSpPr txBox="1"/>
          <p:nvPr/>
        </p:nvSpPr>
        <p:spPr>
          <a:xfrm>
            <a:off x="600762" y="8787827"/>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Thanks so much for talking to me today! Is there anything else you’d like to share?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222637885"/>
              </p:ext>
            </p:extLst>
          </p:nvPr>
        </p:nvGraphicFramePr>
        <p:xfrm>
          <a:off x="462785" y="1307051"/>
          <a:ext cx="6839952" cy="1917505"/>
        </p:xfrm>
        <a:graphic>
          <a:graphicData uri="http://schemas.openxmlformats.org/drawingml/2006/table">
            <a:tbl>
              <a:tblPr/>
              <a:tblGrid>
                <a:gridCol w="473736"/>
                <a:gridCol w="6366216"/>
              </a:tblGrid>
              <a:tr h="383501">
                <a:tc>
                  <a:txBody>
                    <a:bodyPr/>
                    <a:lstStyle/>
                    <a:p>
                      <a:pPr algn="ctr">
                        <a:lnSpc>
                          <a:spcPts val="1540"/>
                        </a:lnSpc>
                        <a:defRPr/>
                      </a:pP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c>
                  <a:txBody>
                    <a:bodyPr/>
                    <a:lstStyle/>
                    <a:p>
                      <a:pPr algn="ctr">
                        <a:lnSpc>
                          <a:spcPts val="1540"/>
                        </a:lnSpc>
                        <a:defRPr/>
                      </a:pPr>
                      <a:r>
                        <a:rPr lang="en-US" sz="1100" dirty="0">
                          <a:solidFill>
                            <a:srgbClr val="000000"/>
                          </a:solidFill>
                          <a:latin typeface="CMP Sharp Sans Display 2"/>
                          <a:ea typeface="CMP Sharp Sans Display 2"/>
                          <a:cs typeface="CMP Sharp Sans Display 2"/>
                          <a:sym typeface="CMP Sharp Sans Display 2"/>
                        </a:rPr>
                        <a:t>Do you notice evidence of any of the following? If so, check the box and describe below.</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99"/>
                    </a:solidFill>
                  </a:tcPr>
                </a:tc>
              </a:tr>
              <a:tr h="383501">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a:solidFill>
                            <a:srgbClr val="000000"/>
                          </a:solidFill>
                          <a:latin typeface="CMP Sharp Sans Display 2"/>
                          <a:ea typeface="CMP Sharp Sans Display 2"/>
                          <a:cs typeface="CMP Sharp Sans Display 2"/>
                          <a:sym typeface="CMP Sharp Sans Display 2"/>
                        </a:rPr>
                        <a:t>Confusion about what to do</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83501">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a:solidFill>
                            <a:srgbClr val="000000"/>
                          </a:solidFill>
                          <a:latin typeface="CMP Sharp Sans Display 2"/>
                          <a:ea typeface="CMP Sharp Sans Display 2"/>
                          <a:cs typeface="CMP Sharp Sans Display 2"/>
                          <a:sym typeface="CMP Sharp Sans Display 2"/>
                        </a:rPr>
                        <a:t>Materials malfunctioning, breaking, or not working as intended</a:t>
                      </a: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r h="383501">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c>
                  <a:txBody>
                    <a:bodyPr/>
                    <a:lstStyle/>
                    <a:p>
                      <a:pPr algn="just">
                        <a:lnSpc>
                          <a:spcPts val="1540"/>
                        </a:lnSpc>
                        <a:defRPr/>
                      </a:pPr>
                      <a:r>
                        <a:rPr lang="en-US" sz="1100" dirty="0">
                          <a:solidFill>
                            <a:srgbClr val="000000"/>
                          </a:solidFill>
                          <a:latin typeface="CMP Sharp Sans Display 2"/>
                          <a:ea typeface="CMP Sharp Sans Display 2"/>
                          <a:cs typeface="CMP Sharp Sans Display 2"/>
                          <a:sym typeface="CMP Sharp Sans Display 2"/>
                        </a:rPr>
                        <a:t>Accessibility barriers</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4E3"/>
                    </a:solidFill>
                  </a:tcPr>
                </a:tc>
              </a:tr>
              <a:tr h="383501">
                <a:tc>
                  <a:txBody>
                    <a:bodyPr/>
                    <a:lstStyle/>
                    <a:p>
                      <a:pPr algn="l">
                        <a:lnSpc>
                          <a:spcPts val="1540"/>
                        </a:lnSpc>
                        <a:defRPr/>
                      </a:pPr>
                      <a:endParaRPr lang="en-US" sz="110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c>
                  <a:txBody>
                    <a:bodyPr/>
                    <a:lstStyle/>
                    <a:p>
                      <a:pPr algn="just">
                        <a:lnSpc>
                          <a:spcPts val="1540"/>
                        </a:lnSpc>
                        <a:defRPr/>
                      </a:pPr>
                      <a:r>
                        <a:rPr lang="en-US" sz="1100" dirty="0">
                          <a:solidFill>
                            <a:srgbClr val="000000"/>
                          </a:solidFill>
                          <a:latin typeface="CMP Sharp Sans Display 2"/>
                          <a:ea typeface="CMP Sharp Sans Display 2"/>
                          <a:cs typeface="CMP Sharp Sans Display 2"/>
                          <a:sym typeface="CMP Sharp Sans Display 2"/>
                        </a:rPr>
                        <a:t>Visitors displaying character traits</a:t>
                      </a:r>
                      <a:endParaRPr lang="en-US" sz="1100" dirty="0"/>
                    </a:p>
                  </a:txBody>
                  <a:tcPr marL="66675" marR="66675" marT="66675" marB="6667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3F5"/>
                    </a:solidFill>
                  </a:tcPr>
                </a:tc>
              </a:tr>
            </a:tbl>
          </a:graphicData>
        </a:graphic>
      </p:graphicFrame>
      <p:grpSp>
        <p:nvGrpSpPr>
          <p:cNvPr id="2" name="Group 2"/>
          <p:cNvGrpSpPr/>
          <p:nvPr/>
        </p:nvGrpSpPr>
        <p:grpSpPr>
          <a:xfrm>
            <a:off x="466224" y="1317625"/>
            <a:ext cx="6839951" cy="1876425"/>
            <a:chOff x="0" y="0"/>
            <a:chExt cx="9119935" cy="2501900"/>
          </a:xfrm>
        </p:grpSpPr>
        <p:grpSp>
          <p:nvGrpSpPr>
            <p:cNvPr id="4" name="Group 4"/>
            <p:cNvGrpSpPr/>
            <p:nvPr/>
          </p:nvGrpSpPr>
          <p:grpSpPr>
            <a:xfrm>
              <a:off x="153424" y="575921"/>
              <a:ext cx="320534" cy="325120"/>
              <a:chOff x="0" y="0"/>
              <a:chExt cx="83800" cy="84999"/>
            </a:xfrm>
          </p:grpSpPr>
          <p:sp>
            <p:nvSpPr>
              <p:cNvPr id="5" name="Freeform 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6" name="TextBox 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sp>
          <p:nvSpPr>
            <p:cNvPr id="7" name="Freeform 7"/>
            <p:cNvSpPr/>
            <p:nvPr/>
          </p:nvSpPr>
          <p:spPr>
            <a:xfrm>
              <a:off x="153424" y="44437"/>
              <a:ext cx="397385" cy="377019"/>
            </a:xfrm>
            <a:custGeom>
              <a:avLst/>
              <a:gdLst/>
              <a:ahLst/>
              <a:cxnLst/>
              <a:rect l="l" t="t" r="r" b="b"/>
              <a:pathLst>
                <a:path w="397385" h="377019">
                  <a:moveTo>
                    <a:pt x="0" y="0"/>
                  </a:moveTo>
                  <a:lnTo>
                    <a:pt x="397386" y="0"/>
                  </a:lnTo>
                  <a:lnTo>
                    <a:pt x="397386" y="377019"/>
                  </a:lnTo>
                  <a:lnTo>
                    <a:pt x="0" y="3770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153424" y="1101679"/>
              <a:ext cx="320534" cy="325120"/>
              <a:chOff x="0" y="0"/>
              <a:chExt cx="83800" cy="84999"/>
            </a:xfrm>
          </p:grpSpPr>
          <p:sp>
            <p:nvSpPr>
              <p:cNvPr id="9" name="Freeform 9"/>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0" name="TextBox 10"/>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1" name="Group 11"/>
            <p:cNvGrpSpPr/>
            <p:nvPr/>
          </p:nvGrpSpPr>
          <p:grpSpPr>
            <a:xfrm>
              <a:off x="153424" y="1597974"/>
              <a:ext cx="320534" cy="325120"/>
              <a:chOff x="0" y="0"/>
              <a:chExt cx="83800" cy="84999"/>
            </a:xfrm>
          </p:grpSpPr>
          <p:sp>
            <p:nvSpPr>
              <p:cNvPr id="12" name="Freeform 12"/>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3" name="TextBox 13"/>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153424" y="2088194"/>
              <a:ext cx="320534" cy="325120"/>
              <a:chOff x="0" y="0"/>
              <a:chExt cx="83800" cy="84999"/>
            </a:xfrm>
          </p:grpSpPr>
          <p:sp>
            <p:nvSpPr>
              <p:cNvPr id="15" name="Freeform 15"/>
              <p:cNvSpPr/>
              <p:nvPr/>
            </p:nvSpPr>
            <p:spPr>
              <a:xfrm>
                <a:off x="0" y="0"/>
                <a:ext cx="83800" cy="84999"/>
              </a:xfrm>
              <a:custGeom>
                <a:avLst/>
                <a:gdLst/>
                <a:ahLst/>
                <a:cxnLst/>
                <a:rect l="l" t="t" r="r" b="b"/>
                <a:pathLst>
                  <a:path w="83800" h="84999">
                    <a:moveTo>
                      <a:pt x="41900" y="0"/>
                    </a:moveTo>
                    <a:lnTo>
                      <a:pt x="41900" y="0"/>
                    </a:lnTo>
                    <a:cubicBezTo>
                      <a:pt x="53012" y="0"/>
                      <a:pt x="63670" y="4414"/>
                      <a:pt x="71528" y="12272"/>
                    </a:cubicBezTo>
                    <a:cubicBezTo>
                      <a:pt x="79385" y="20130"/>
                      <a:pt x="83800" y="30787"/>
                      <a:pt x="83800" y="41900"/>
                    </a:cubicBezTo>
                    <a:lnTo>
                      <a:pt x="83800" y="43099"/>
                    </a:lnTo>
                    <a:cubicBezTo>
                      <a:pt x="83800" y="54211"/>
                      <a:pt x="79385" y="64869"/>
                      <a:pt x="71528" y="72726"/>
                    </a:cubicBezTo>
                    <a:cubicBezTo>
                      <a:pt x="63670" y="80584"/>
                      <a:pt x="53012" y="84999"/>
                      <a:pt x="41900" y="84999"/>
                    </a:cubicBezTo>
                    <a:lnTo>
                      <a:pt x="41900" y="84999"/>
                    </a:lnTo>
                    <a:cubicBezTo>
                      <a:pt x="30787" y="84999"/>
                      <a:pt x="20130" y="80584"/>
                      <a:pt x="12272" y="72726"/>
                    </a:cubicBezTo>
                    <a:cubicBezTo>
                      <a:pt x="4414" y="64869"/>
                      <a:pt x="0" y="54211"/>
                      <a:pt x="0" y="43099"/>
                    </a:cubicBezTo>
                    <a:lnTo>
                      <a:pt x="0" y="41900"/>
                    </a:lnTo>
                    <a:cubicBezTo>
                      <a:pt x="0" y="30787"/>
                      <a:pt x="4414" y="20130"/>
                      <a:pt x="12272" y="12272"/>
                    </a:cubicBezTo>
                    <a:cubicBezTo>
                      <a:pt x="20130" y="4414"/>
                      <a:pt x="30787" y="0"/>
                      <a:pt x="41900" y="0"/>
                    </a:cubicBezTo>
                    <a:close/>
                  </a:path>
                </a:pathLst>
              </a:custGeom>
              <a:solidFill>
                <a:srgbClr val="FFFFFF"/>
              </a:solidFill>
              <a:ln w="19050" cap="sq">
                <a:solidFill>
                  <a:srgbClr val="000000"/>
                </a:solidFill>
                <a:prstDash val="solid"/>
                <a:miter/>
              </a:ln>
            </p:spPr>
          </p:sp>
          <p:sp>
            <p:nvSpPr>
              <p:cNvPr id="16" name="TextBox 16"/>
              <p:cNvSpPr txBox="1"/>
              <p:nvPr/>
            </p:nvSpPr>
            <p:spPr>
              <a:xfrm>
                <a:off x="0" y="-19050"/>
                <a:ext cx="83800" cy="104049"/>
              </a:xfrm>
              <a:prstGeom prst="rect">
                <a:avLst/>
              </a:prstGeom>
            </p:spPr>
            <p:txBody>
              <a:bodyPr lIns="50800" tIns="50800" rIns="50800" bIns="50800" rtlCol="0" anchor="ctr"/>
              <a:lstStyle/>
              <a:p>
                <a:pPr algn="ctr">
                  <a:lnSpc>
                    <a:spcPts val="1540"/>
                  </a:lnSpc>
                </a:pPr>
                <a:endParaRPr/>
              </a:p>
            </p:txBody>
          </p:sp>
        </p:grpSp>
      </p:grpSp>
      <p:grpSp>
        <p:nvGrpSpPr>
          <p:cNvPr id="17" name="Group 17"/>
          <p:cNvGrpSpPr/>
          <p:nvPr/>
        </p:nvGrpSpPr>
        <p:grpSpPr>
          <a:xfrm>
            <a:off x="466224" y="3441700"/>
            <a:ext cx="6839951" cy="1118527"/>
            <a:chOff x="0" y="0"/>
            <a:chExt cx="2384297" cy="389901"/>
          </a:xfrm>
        </p:grpSpPr>
        <p:sp>
          <p:nvSpPr>
            <p:cNvPr id="18" name="Freeform 18"/>
            <p:cNvSpPr/>
            <p:nvPr/>
          </p:nvSpPr>
          <p:spPr>
            <a:xfrm>
              <a:off x="0" y="0"/>
              <a:ext cx="2384297" cy="389900"/>
            </a:xfrm>
            <a:custGeom>
              <a:avLst/>
              <a:gdLst/>
              <a:ahLst/>
              <a:cxnLst/>
              <a:rect l="l" t="t" r="r" b="b"/>
              <a:pathLst>
                <a:path w="2384297" h="389900">
                  <a:moveTo>
                    <a:pt x="22637" y="0"/>
                  </a:moveTo>
                  <a:lnTo>
                    <a:pt x="2361660" y="0"/>
                  </a:lnTo>
                  <a:cubicBezTo>
                    <a:pt x="2367663" y="0"/>
                    <a:pt x="2373421" y="2385"/>
                    <a:pt x="2377666" y="6630"/>
                  </a:cubicBezTo>
                  <a:cubicBezTo>
                    <a:pt x="2381912" y="10876"/>
                    <a:pt x="2384297" y="16634"/>
                    <a:pt x="2384297" y="22637"/>
                  </a:cubicBezTo>
                  <a:lnTo>
                    <a:pt x="2384297" y="367263"/>
                  </a:lnTo>
                  <a:cubicBezTo>
                    <a:pt x="2384297" y="379765"/>
                    <a:pt x="2374162" y="389900"/>
                    <a:pt x="2361660" y="389900"/>
                  </a:cubicBezTo>
                  <a:lnTo>
                    <a:pt x="22637" y="389900"/>
                  </a:lnTo>
                  <a:cubicBezTo>
                    <a:pt x="16634" y="389900"/>
                    <a:pt x="10876" y="387515"/>
                    <a:pt x="6630" y="383270"/>
                  </a:cubicBezTo>
                  <a:cubicBezTo>
                    <a:pt x="2385" y="379025"/>
                    <a:pt x="0" y="373267"/>
                    <a:pt x="0" y="367263"/>
                  </a:cubicBezTo>
                  <a:lnTo>
                    <a:pt x="0" y="22637"/>
                  </a:lnTo>
                  <a:cubicBezTo>
                    <a:pt x="0" y="16634"/>
                    <a:pt x="2385" y="10876"/>
                    <a:pt x="6630" y="6630"/>
                  </a:cubicBezTo>
                  <a:cubicBezTo>
                    <a:pt x="10876" y="2385"/>
                    <a:pt x="16634" y="0"/>
                    <a:pt x="22637" y="0"/>
                  </a:cubicBezTo>
                  <a:close/>
                </a:path>
              </a:pathLst>
            </a:custGeom>
            <a:solidFill>
              <a:srgbClr val="FFF4E3"/>
            </a:solidFill>
            <a:ln cap="sq">
              <a:noFill/>
              <a:prstDash val="lgDash"/>
              <a:miter/>
            </a:ln>
          </p:spPr>
        </p:sp>
        <p:sp>
          <p:nvSpPr>
            <p:cNvPr id="19" name="TextBox 19"/>
            <p:cNvSpPr txBox="1"/>
            <p:nvPr/>
          </p:nvSpPr>
          <p:spPr>
            <a:xfrm>
              <a:off x="0" y="-19050"/>
              <a:ext cx="2384297" cy="408951"/>
            </a:xfrm>
            <a:prstGeom prst="rect">
              <a:avLst/>
            </a:prstGeom>
          </p:spPr>
          <p:txBody>
            <a:bodyPr lIns="50800" tIns="50800" rIns="50800" bIns="50800" rtlCol="0" anchor="ctr"/>
            <a:lstStyle/>
            <a:p>
              <a:pPr algn="ctr">
                <a:lnSpc>
                  <a:spcPts val="1540"/>
                </a:lnSpc>
              </a:pPr>
              <a:endParaRPr/>
            </a:p>
          </p:txBody>
        </p:sp>
      </p:grpSp>
      <p:grpSp>
        <p:nvGrpSpPr>
          <p:cNvPr id="20" name="Group 20"/>
          <p:cNvGrpSpPr/>
          <p:nvPr/>
        </p:nvGrpSpPr>
        <p:grpSpPr>
          <a:xfrm>
            <a:off x="466224" y="3441700"/>
            <a:ext cx="6839951" cy="6018266"/>
            <a:chOff x="0" y="0"/>
            <a:chExt cx="2384297" cy="2097871"/>
          </a:xfrm>
        </p:grpSpPr>
        <p:sp>
          <p:nvSpPr>
            <p:cNvPr id="21" name="Freeform 21"/>
            <p:cNvSpPr/>
            <p:nvPr/>
          </p:nvSpPr>
          <p:spPr>
            <a:xfrm>
              <a:off x="0" y="0"/>
              <a:ext cx="2384297" cy="2097871"/>
            </a:xfrm>
            <a:custGeom>
              <a:avLst/>
              <a:gdLst/>
              <a:ahLst/>
              <a:cxnLst/>
              <a:rect l="l" t="t" r="r" b="b"/>
              <a:pathLst>
                <a:path w="2384297" h="2097871">
                  <a:moveTo>
                    <a:pt x="22637" y="0"/>
                  </a:moveTo>
                  <a:lnTo>
                    <a:pt x="2361660" y="0"/>
                  </a:lnTo>
                  <a:cubicBezTo>
                    <a:pt x="2367663" y="0"/>
                    <a:pt x="2373421" y="2385"/>
                    <a:pt x="2377666" y="6630"/>
                  </a:cubicBezTo>
                  <a:cubicBezTo>
                    <a:pt x="2381912" y="10876"/>
                    <a:pt x="2384297" y="16634"/>
                    <a:pt x="2384297" y="22637"/>
                  </a:cubicBezTo>
                  <a:lnTo>
                    <a:pt x="2384297" y="2075233"/>
                  </a:lnTo>
                  <a:cubicBezTo>
                    <a:pt x="2384297" y="2081237"/>
                    <a:pt x="2381912" y="2086995"/>
                    <a:pt x="2377666" y="2091240"/>
                  </a:cubicBezTo>
                  <a:cubicBezTo>
                    <a:pt x="2373421" y="2095486"/>
                    <a:pt x="2367663" y="2097871"/>
                    <a:pt x="2361660" y="2097871"/>
                  </a:cubicBezTo>
                  <a:lnTo>
                    <a:pt x="22637" y="2097871"/>
                  </a:lnTo>
                  <a:cubicBezTo>
                    <a:pt x="10135" y="2097871"/>
                    <a:pt x="0" y="2087736"/>
                    <a:pt x="0" y="2075233"/>
                  </a:cubicBezTo>
                  <a:lnTo>
                    <a:pt x="0" y="22637"/>
                  </a:lnTo>
                  <a:cubicBezTo>
                    <a:pt x="0" y="16634"/>
                    <a:pt x="2385" y="10876"/>
                    <a:pt x="6630" y="6630"/>
                  </a:cubicBezTo>
                  <a:cubicBezTo>
                    <a:pt x="10876" y="2385"/>
                    <a:pt x="16634" y="0"/>
                    <a:pt x="22637" y="0"/>
                  </a:cubicBezTo>
                  <a:close/>
                </a:path>
              </a:pathLst>
            </a:custGeom>
            <a:solidFill>
              <a:srgbClr val="000000">
                <a:alpha val="0"/>
              </a:srgbClr>
            </a:solidFill>
            <a:ln w="28575" cap="sq">
              <a:solidFill>
                <a:srgbClr val="F15A32"/>
              </a:solidFill>
              <a:prstDash val="solid"/>
              <a:miter/>
            </a:ln>
          </p:spPr>
        </p:sp>
        <p:sp>
          <p:nvSpPr>
            <p:cNvPr id="22" name="TextBox 22"/>
            <p:cNvSpPr txBox="1"/>
            <p:nvPr/>
          </p:nvSpPr>
          <p:spPr>
            <a:xfrm>
              <a:off x="0" y="-19050"/>
              <a:ext cx="2384297" cy="2116921"/>
            </a:xfrm>
            <a:prstGeom prst="rect">
              <a:avLst/>
            </a:prstGeom>
          </p:spPr>
          <p:txBody>
            <a:bodyPr lIns="50800" tIns="50800" rIns="50800" bIns="50800" rtlCol="0" anchor="ctr"/>
            <a:lstStyle/>
            <a:p>
              <a:pPr algn="ctr">
                <a:lnSpc>
                  <a:spcPts val="1540"/>
                </a:lnSpc>
              </a:pPr>
              <a:endParaRPr/>
            </a:p>
          </p:txBody>
        </p:sp>
      </p:grpSp>
      <p:sp>
        <p:nvSpPr>
          <p:cNvPr id="23" name="TextBox 23"/>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_____________________________    Date:_________     Time start: __________     Time end: __________     # Visitors in group: ________  </a:t>
            </a:r>
          </a:p>
        </p:txBody>
      </p:sp>
      <p:sp>
        <p:nvSpPr>
          <p:cNvPr id="24" name="TextBox 24"/>
          <p:cNvSpPr txBox="1"/>
          <p:nvPr/>
        </p:nvSpPr>
        <p:spPr>
          <a:xfrm>
            <a:off x="462785" y="80581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Formative Evaluation: Observation Note-taking Sheet</a:t>
            </a:r>
          </a:p>
        </p:txBody>
      </p:sp>
      <p:sp>
        <p:nvSpPr>
          <p:cNvPr id="25" name="TextBox 25"/>
          <p:cNvSpPr txBox="1"/>
          <p:nvPr/>
        </p:nvSpPr>
        <p:spPr>
          <a:xfrm>
            <a:off x="635463" y="3595328"/>
            <a:ext cx="6359697" cy="826770"/>
          </a:xfrm>
          <a:prstGeom prst="rect">
            <a:avLst/>
          </a:prstGeom>
        </p:spPr>
        <p:txBody>
          <a:bodyPr lIns="0" tIns="0" rIns="0" bIns="0" rtlCol="0" anchor="t">
            <a:spAutoFit/>
          </a:bodyPr>
          <a:lstStyle/>
          <a:p>
            <a:pPr algn="l">
              <a:lnSpc>
                <a:spcPts val="1679"/>
              </a:lnSpc>
            </a:pPr>
            <a:r>
              <a:rPr lang="en-US" sz="1200">
                <a:solidFill>
                  <a:srgbClr val="000000"/>
                </a:solidFill>
                <a:latin typeface="CMP Sharp Sans Display 4"/>
                <a:ea typeface="CMP Sharp Sans Display 4"/>
                <a:cs typeface="CMP Sharp Sans Display 4"/>
                <a:sym typeface="CMP Sharp Sans Display 4"/>
              </a:rPr>
              <a:t>Observational notes</a:t>
            </a:r>
          </a:p>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What do you see/hear that made you select the indicators above? What are people doing? Do they seem (dis)engaged? How do the materials work? What supports/hinders accessibility? How are visitors displaying character traits?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9346" y="1997000"/>
            <a:ext cx="6839951" cy="300000"/>
            <a:chOff x="0" y="0"/>
            <a:chExt cx="2384297" cy="104575"/>
          </a:xfrm>
        </p:grpSpPr>
        <p:sp>
          <p:nvSpPr>
            <p:cNvPr id="3" name="Freeform 3"/>
            <p:cNvSpPr/>
            <p:nvPr/>
          </p:nvSpPr>
          <p:spPr>
            <a:xfrm>
              <a:off x="0" y="0"/>
              <a:ext cx="2384297" cy="104575"/>
            </a:xfrm>
            <a:custGeom>
              <a:avLst/>
              <a:gdLst/>
              <a:ahLst/>
              <a:cxnLst/>
              <a:rect l="l" t="t" r="r" b="b"/>
              <a:pathLst>
                <a:path w="2384297" h="104575">
                  <a:moveTo>
                    <a:pt x="11319" y="0"/>
                  </a:moveTo>
                  <a:lnTo>
                    <a:pt x="2372978" y="0"/>
                  </a:lnTo>
                  <a:cubicBezTo>
                    <a:pt x="2375980" y="0"/>
                    <a:pt x="2378859" y="1193"/>
                    <a:pt x="2380982" y="3315"/>
                  </a:cubicBezTo>
                  <a:cubicBezTo>
                    <a:pt x="2383104" y="5438"/>
                    <a:pt x="2384297" y="8317"/>
                    <a:pt x="2384297" y="11319"/>
                  </a:cubicBezTo>
                  <a:lnTo>
                    <a:pt x="2384297" y="93256"/>
                  </a:lnTo>
                  <a:cubicBezTo>
                    <a:pt x="2384297" y="99507"/>
                    <a:pt x="2379229" y="104575"/>
                    <a:pt x="2372978" y="104575"/>
                  </a:cubicBezTo>
                  <a:lnTo>
                    <a:pt x="11319" y="104575"/>
                  </a:lnTo>
                  <a:cubicBezTo>
                    <a:pt x="8317" y="104575"/>
                    <a:pt x="5438" y="103382"/>
                    <a:pt x="3315" y="101260"/>
                  </a:cubicBezTo>
                  <a:cubicBezTo>
                    <a:pt x="1193" y="99137"/>
                    <a:pt x="0" y="96258"/>
                    <a:pt x="0" y="93256"/>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 name="TextBox 4"/>
            <p:cNvSpPr txBox="1"/>
            <p:nvPr/>
          </p:nvSpPr>
          <p:spPr>
            <a:xfrm>
              <a:off x="0" y="-19050"/>
              <a:ext cx="2384297" cy="123625"/>
            </a:xfrm>
            <a:prstGeom prst="rect">
              <a:avLst/>
            </a:prstGeom>
          </p:spPr>
          <p:txBody>
            <a:bodyPr lIns="50800" tIns="50800" rIns="50800" bIns="50800" rtlCol="0" anchor="ctr"/>
            <a:lstStyle/>
            <a:p>
              <a:pPr algn="ctr">
                <a:lnSpc>
                  <a:spcPts val="1540"/>
                </a:lnSpc>
              </a:pPr>
              <a:endParaRPr/>
            </a:p>
          </p:txBody>
        </p:sp>
      </p:grpSp>
      <p:sp>
        <p:nvSpPr>
          <p:cNvPr id="5" name="TextBox 5"/>
          <p:cNvSpPr txBox="1"/>
          <p:nvPr/>
        </p:nvSpPr>
        <p:spPr>
          <a:xfrm>
            <a:off x="476542" y="1204686"/>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5"/>
                <a:ea typeface="CMP Sharp Sans Display 5"/>
                <a:cs typeface="CMP Sharp Sans Display 5"/>
                <a:sym typeface="CMP Sharp Sans Display 5"/>
              </a:rPr>
              <a:t>Hi, my name is [name] and I work here at the Museum. This is a prototype program/exhibit and we’re looking for feedback about it. Could I ask you some questions about it? It’s totally anonymous and you can stop at any time or skip questions you don’t want to answer.</a:t>
            </a:r>
          </a:p>
          <a:p>
            <a:pPr algn="just">
              <a:lnSpc>
                <a:spcPts val="1679"/>
              </a:lnSpc>
              <a:spcBef>
                <a:spcPct val="0"/>
              </a:spcBef>
            </a:pPr>
            <a:endParaRPr lang="en-US" sz="1200">
              <a:solidFill>
                <a:srgbClr val="000000"/>
              </a:solidFill>
              <a:latin typeface="CMP Sharp Sans Display 5"/>
              <a:ea typeface="CMP Sharp Sans Display 5"/>
              <a:cs typeface="CMP Sharp Sans Display 5"/>
              <a:sym typeface="CMP Sharp Sans Display 5"/>
            </a:endParaRPr>
          </a:p>
        </p:txBody>
      </p:sp>
      <p:sp>
        <p:nvSpPr>
          <p:cNvPr id="6" name="TextBox 6"/>
          <p:cNvSpPr txBox="1"/>
          <p:nvPr/>
        </p:nvSpPr>
        <p:spPr>
          <a:xfrm>
            <a:off x="476542" y="807176"/>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Character Development Formative Interview Note-taking Sheet</a:t>
            </a:r>
          </a:p>
        </p:txBody>
      </p:sp>
      <p:grpSp>
        <p:nvGrpSpPr>
          <p:cNvPr id="7" name="Group 7"/>
          <p:cNvGrpSpPr/>
          <p:nvPr/>
        </p:nvGrpSpPr>
        <p:grpSpPr>
          <a:xfrm>
            <a:off x="479981" y="1997000"/>
            <a:ext cx="6839951" cy="1029225"/>
            <a:chOff x="0" y="0"/>
            <a:chExt cx="2384297" cy="358771"/>
          </a:xfrm>
        </p:grpSpPr>
        <p:sp>
          <p:nvSpPr>
            <p:cNvPr id="8" name="Freeform 8"/>
            <p:cNvSpPr/>
            <p:nvPr/>
          </p:nvSpPr>
          <p:spPr>
            <a:xfrm>
              <a:off x="0" y="0"/>
              <a:ext cx="2384297" cy="358771"/>
            </a:xfrm>
            <a:custGeom>
              <a:avLst/>
              <a:gdLst/>
              <a:ahLst/>
              <a:cxnLst/>
              <a:rect l="l" t="t" r="r" b="b"/>
              <a:pathLst>
                <a:path w="2384297" h="358771">
                  <a:moveTo>
                    <a:pt x="11319" y="0"/>
                  </a:moveTo>
                  <a:lnTo>
                    <a:pt x="2372978" y="0"/>
                  </a:lnTo>
                  <a:cubicBezTo>
                    <a:pt x="2375980" y="0"/>
                    <a:pt x="2378859" y="1193"/>
                    <a:pt x="2380982" y="3315"/>
                  </a:cubicBezTo>
                  <a:cubicBezTo>
                    <a:pt x="2383104" y="5438"/>
                    <a:pt x="2384297" y="8317"/>
                    <a:pt x="2384297" y="11319"/>
                  </a:cubicBezTo>
                  <a:lnTo>
                    <a:pt x="2384297" y="347452"/>
                  </a:lnTo>
                  <a:cubicBezTo>
                    <a:pt x="2384297" y="350454"/>
                    <a:pt x="2383104" y="353333"/>
                    <a:pt x="2380982" y="355456"/>
                  </a:cubicBezTo>
                  <a:cubicBezTo>
                    <a:pt x="2378859" y="357579"/>
                    <a:pt x="2375980" y="358771"/>
                    <a:pt x="2372978" y="358771"/>
                  </a:cubicBezTo>
                  <a:lnTo>
                    <a:pt x="11319" y="358771"/>
                  </a:lnTo>
                  <a:cubicBezTo>
                    <a:pt x="8317" y="358771"/>
                    <a:pt x="5438" y="357579"/>
                    <a:pt x="3315" y="355456"/>
                  </a:cubicBezTo>
                  <a:cubicBezTo>
                    <a:pt x="1193" y="353333"/>
                    <a:pt x="0" y="350454"/>
                    <a:pt x="0" y="347452"/>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377821"/>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3566" y="2032205"/>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If</a:t>
            </a:r>
            <a:r>
              <a:rPr lang="en-US" sz="1200">
                <a:solidFill>
                  <a:srgbClr val="F15A32"/>
                </a:solidFill>
                <a:latin typeface="CMP Sharp Sans Display 2"/>
                <a:ea typeface="CMP Sharp Sans Display 2"/>
                <a:cs typeface="CMP Sharp Sans Display 2"/>
                <a:sym typeface="CMP Sharp Sans Display 2"/>
              </a:rPr>
              <a:t> </a:t>
            </a:r>
            <a:r>
              <a:rPr lang="en-US" sz="1200">
                <a:solidFill>
                  <a:srgbClr val="000000"/>
                </a:solidFill>
                <a:latin typeface="CMP Sharp Sans Display 2"/>
                <a:ea typeface="CMP Sharp Sans Display 2"/>
                <a:cs typeface="CMP Sharp Sans Display 2"/>
                <a:sym typeface="CMP Sharp Sans Display 2"/>
              </a:rPr>
              <a:t>you were describing this activity to a friend, </a:t>
            </a:r>
            <a:r>
              <a:rPr lang="en-US" sz="1200">
                <a:solidFill>
                  <a:srgbClr val="F15A32"/>
                </a:solidFill>
                <a:latin typeface="CMP Sharp Sans Display 2"/>
                <a:ea typeface="CMP Sharp Sans Display 2"/>
                <a:cs typeface="CMP Sharp Sans Display 2"/>
                <a:sym typeface="CMP Sharp Sans Display 2"/>
              </a:rPr>
              <a:t>what would you say the activity was about? </a:t>
            </a:r>
          </a:p>
        </p:txBody>
      </p:sp>
      <p:grpSp>
        <p:nvGrpSpPr>
          <p:cNvPr id="11" name="Group 11"/>
          <p:cNvGrpSpPr/>
          <p:nvPr/>
        </p:nvGrpSpPr>
        <p:grpSpPr>
          <a:xfrm>
            <a:off x="479981" y="3178625"/>
            <a:ext cx="7005092" cy="1463987"/>
            <a:chOff x="0" y="0"/>
            <a:chExt cx="9340122" cy="1951982"/>
          </a:xfrm>
        </p:grpSpPr>
        <p:grpSp>
          <p:nvGrpSpPr>
            <p:cNvPr id="12" name="Group 12"/>
            <p:cNvGrpSpPr/>
            <p:nvPr/>
          </p:nvGrpSpPr>
          <p:grpSpPr>
            <a:xfrm>
              <a:off x="0" y="0"/>
              <a:ext cx="9119935" cy="371315"/>
              <a:chOff x="0" y="0"/>
              <a:chExt cx="2384297" cy="97076"/>
            </a:xfrm>
          </p:grpSpPr>
          <p:sp>
            <p:nvSpPr>
              <p:cNvPr id="13" name="Freeform 13"/>
              <p:cNvSpPr/>
              <p:nvPr/>
            </p:nvSpPr>
            <p:spPr>
              <a:xfrm>
                <a:off x="0" y="0"/>
                <a:ext cx="2384297" cy="97076"/>
              </a:xfrm>
              <a:custGeom>
                <a:avLst/>
                <a:gdLst/>
                <a:ahLst/>
                <a:cxnLst/>
                <a:rect l="l" t="t" r="r" b="b"/>
                <a:pathLst>
                  <a:path w="2384297" h="97076">
                    <a:moveTo>
                      <a:pt x="11319" y="0"/>
                    </a:moveTo>
                    <a:lnTo>
                      <a:pt x="2372978" y="0"/>
                    </a:lnTo>
                    <a:cubicBezTo>
                      <a:pt x="2375980" y="0"/>
                      <a:pt x="2378859" y="1193"/>
                      <a:pt x="2380982" y="3315"/>
                    </a:cubicBezTo>
                    <a:cubicBezTo>
                      <a:pt x="2383104" y="5438"/>
                      <a:pt x="2384297" y="8317"/>
                      <a:pt x="2384297" y="11319"/>
                    </a:cubicBezTo>
                    <a:lnTo>
                      <a:pt x="2384297" y="85757"/>
                    </a:lnTo>
                    <a:cubicBezTo>
                      <a:pt x="2384297" y="92008"/>
                      <a:pt x="2379229" y="97076"/>
                      <a:pt x="2372978" y="97076"/>
                    </a:cubicBezTo>
                    <a:lnTo>
                      <a:pt x="11319" y="97076"/>
                    </a:lnTo>
                    <a:cubicBezTo>
                      <a:pt x="8317" y="97076"/>
                      <a:pt x="5438" y="95883"/>
                      <a:pt x="3315" y="93761"/>
                    </a:cubicBezTo>
                    <a:cubicBezTo>
                      <a:pt x="1193" y="91638"/>
                      <a:pt x="0" y="88759"/>
                      <a:pt x="0" y="85757"/>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4" name="TextBox 14"/>
              <p:cNvSpPr txBox="1"/>
              <p:nvPr/>
            </p:nvSpPr>
            <p:spPr>
              <a:xfrm>
                <a:off x="0" y="-19050"/>
                <a:ext cx="2384297" cy="116126"/>
              </a:xfrm>
              <a:prstGeom prst="rect">
                <a:avLst/>
              </a:prstGeom>
            </p:spPr>
            <p:txBody>
              <a:bodyPr lIns="50800" tIns="50800" rIns="50800" bIns="50800" rtlCol="0" anchor="ctr"/>
              <a:lstStyle/>
              <a:p>
                <a:pPr algn="ctr">
                  <a:lnSpc>
                    <a:spcPts val="1540"/>
                  </a:lnSpc>
                </a:pPr>
                <a:endParaRPr/>
              </a:p>
            </p:txBody>
          </p:sp>
        </p:grpSp>
        <p:grpSp>
          <p:nvGrpSpPr>
            <p:cNvPr id="15" name="Group 15"/>
            <p:cNvGrpSpPr/>
            <p:nvPr/>
          </p:nvGrpSpPr>
          <p:grpSpPr>
            <a:xfrm>
              <a:off x="0" y="0"/>
              <a:ext cx="9119935" cy="1951982"/>
              <a:chOff x="0" y="0"/>
              <a:chExt cx="2384297" cy="510322"/>
            </a:xfrm>
          </p:grpSpPr>
          <p:sp>
            <p:nvSpPr>
              <p:cNvPr id="16" name="Freeform 16"/>
              <p:cNvSpPr/>
              <p:nvPr/>
            </p:nvSpPr>
            <p:spPr>
              <a:xfrm>
                <a:off x="0" y="0"/>
                <a:ext cx="2384297" cy="510322"/>
              </a:xfrm>
              <a:custGeom>
                <a:avLst/>
                <a:gdLst/>
                <a:ahLst/>
                <a:cxnLst/>
                <a:rect l="l" t="t" r="r" b="b"/>
                <a:pathLst>
                  <a:path w="2384297" h="510322">
                    <a:moveTo>
                      <a:pt x="11319" y="0"/>
                    </a:moveTo>
                    <a:lnTo>
                      <a:pt x="2372978" y="0"/>
                    </a:lnTo>
                    <a:cubicBezTo>
                      <a:pt x="2375980" y="0"/>
                      <a:pt x="2378859" y="1193"/>
                      <a:pt x="2380982" y="3315"/>
                    </a:cubicBezTo>
                    <a:cubicBezTo>
                      <a:pt x="2383104" y="5438"/>
                      <a:pt x="2384297" y="8317"/>
                      <a:pt x="2384297" y="11319"/>
                    </a:cubicBezTo>
                    <a:lnTo>
                      <a:pt x="2384297" y="499003"/>
                    </a:lnTo>
                    <a:cubicBezTo>
                      <a:pt x="2384297" y="502005"/>
                      <a:pt x="2383104" y="504884"/>
                      <a:pt x="2380982" y="507007"/>
                    </a:cubicBezTo>
                    <a:cubicBezTo>
                      <a:pt x="2378859" y="509130"/>
                      <a:pt x="2375980" y="510322"/>
                      <a:pt x="2372978" y="510322"/>
                    </a:cubicBezTo>
                    <a:lnTo>
                      <a:pt x="11319" y="510322"/>
                    </a:lnTo>
                    <a:cubicBezTo>
                      <a:pt x="8317" y="510322"/>
                      <a:pt x="5438" y="509130"/>
                      <a:pt x="3315" y="507007"/>
                    </a:cubicBezTo>
                    <a:cubicBezTo>
                      <a:pt x="1193" y="504884"/>
                      <a:pt x="0" y="502005"/>
                      <a:pt x="0" y="499003"/>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7" name="TextBox 17"/>
              <p:cNvSpPr txBox="1"/>
              <p:nvPr/>
            </p:nvSpPr>
            <p:spPr>
              <a:xfrm>
                <a:off x="0" y="-19050"/>
                <a:ext cx="2384297" cy="529372"/>
              </a:xfrm>
              <a:prstGeom prst="rect">
                <a:avLst/>
              </a:prstGeom>
            </p:spPr>
            <p:txBody>
              <a:bodyPr lIns="50800" tIns="50800" rIns="50800" bIns="50800" rtlCol="0" anchor="ctr"/>
              <a:lstStyle/>
              <a:p>
                <a:pPr algn="ctr">
                  <a:lnSpc>
                    <a:spcPts val="1540"/>
                  </a:lnSpc>
                </a:pPr>
                <a:endParaRPr/>
              </a:p>
            </p:txBody>
          </p:sp>
        </p:grpSp>
        <p:sp>
          <p:nvSpPr>
            <p:cNvPr id="18" name="TextBox 18"/>
            <p:cNvSpPr txBox="1"/>
            <p:nvPr/>
          </p:nvSpPr>
          <p:spPr>
            <a:xfrm>
              <a:off x="165627" y="53289"/>
              <a:ext cx="9174495" cy="1050857"/>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2. One of this activity’s goals is [goal]. </a:t>
              </a:r>
              <a:r>
                <a:rPr lang="en-US" sz="1200">
                  <a:solidFill>
                    <a:srgbClr val="F15A32"/>
                  </a:solidFill>
                  <a:latin typeface="CMP Sharp Sans Display 2"/>
                  <a:ea typeface="CMP Sharp Sans Display 2"/>
                  <a:cs typeface="CMP Sharp Sans Display 2"/>
                  <a:sym typeface="CMP Sharp Sans Display 2"/>
                </a:rPr>
                <a:t>Would you say it did a good job, bad job, or ok job at that goal? </a:t>
              </a:r>
            </a:p>
            <a:p>
              <a:pPr algn="l">
                <a:lnSpc>
                  <a:spcPts val="700"/>
                </a:lnSpc>
                <a:spcBef>
                  <a:spcPct val="0"/>
                </a:spcBef>
              </a:pPr>
              <a:endParaRPr lang="en-US" sz="1200">
                <a:solidFill>
                  <a:srgbClr val="F15A32"/>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(Circle one):                          Good job                                         Ok job                                              Bad job      </a:t>
              </a:r>
            </a:p>
            <a:p>
              <a:pPr algn="l">
                <a:lnSpc>
                  <a:spcPts val="70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F15A32"/>
                  </a:solidFill>
                  <a:latin typeface="CMP Sharp Sans Display 2"/>
                  <a:ea typeface="CMP Sharp Sans Display 2"/>
                  <a:cs typeface="CMP Sharp Sans Display 2"/>
                  <a:sym typeface="CMP Sharp Sans Display 2"/>
                </a:rPr>
                <a:t>Why </a:t>
              </a:r>
              <a:r>
                <a:rPr lang="en-US" sz="1200">
                  <a:solidFill>
                    <a:srgbClr val="000000"/>
                  </a:solidFill>
                  <a:latin typeface="CMP Sharp Sans Display 2"/>
                  <a:ea typeface="CMP Sharp Sans Display 2"/>
                  <a:cs typeface="CMP Sharp Sans Display 2"/>
                  <a:sym typeface="CMP Sharp Sans Display 2"/>
                </a:rPr>
                <a:t>do you think so?                                             </a:t>
              </a:r>
            </a:p>
          </p:txBody>
        </p:sp>
      </p:grpSp>
      <p:grpSp>
        <p:nvGrpSpPr>
          <p:cNvPr id="19" name="Group 19"/>
          <p:cNvGrpSpPr/>
          <p:nvPr/>
        </p:nvGrpSpPr>
        <p:grpSpPr>
          <a:xfrm>
            <a:off x="479981" y="8027785"/>
            <a:ext cx="6839951" cy="309253"/>
            <a:chOff x="0" y="0"/>
            <a:chExt cx="2384297" cy="107800"/>
          </a:xfrm>
        </p:grpSpPr>
        <p:sp>
          <p:nvSpPr>
            <p:cNvPr id="20" name="Freeform 20"/>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1" name="TextBox 21"/>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22" name="Group 22"/>
          <p:cNvGrpSpPr/>
          <p:nvPr/>
        </p:nvGrpSpPr>
        <p:grpSpPr>
          <a:xfrm>
            <a:off x="479981" y="8027785"/>
            <a:ext cx="6839951" cy="1137631"/>
            <a:chOff x="0" y="0"/>
            <a:chExt cx="2384297" cy="396560"/>
          </a:xfrm>
        </p:grpSpPr>
        <p:sp>
          <p:nvSpPr>
            <p:cNvPr id="23" name="Freeform 23"/>
            <p:cNvSpPr/>
            <p:nvPr/>
          </p:nvSpPr>
          <p:spPr>
            <a:xfrm>
              <a:off x="0" y="0"/>
              <a:ext cx="2384297" cy="396560"/>
            </a:xfrm>
            <a:custGeom>
              <a:avLst/>
              <a:gdLst/>
              <a:ahLst/>
              <a:cxnLst/>
              <a:rect l="l" t="t" r="r" b="b"/>
              <a:pathLst>
                <a:path w="2384297" h="396560">
                  <a:moveTo>
                    <a:pt x="11319" y="0"/>
                  </a:moveTo>
                  <a:lnTo>
                    <a:pt x="2372978" y="0"/>
                  </a:lnTo>
                  <a:cubicBezTo>
                    <a:pt x="2375980" y="0"/>
                    <a:pt x="2378859" y="1193"/>
                    <a:pt x="2380982" y="3315"/>
                  </a:cubicBezTo>
                  <a:cubicBezTo>
                    <a:pt x="2383104" y="5438"/>
                    <a:pt x="2384297" y="8317"/>
                    <a:pt x="2384297" y="11319"/>
                  </a:cubicBezTo>
                  <a:lnTo>
                    <a:pt x="2384297" y="385241"/>
                  </a:lnTo>
                  <a:cubicBezTo>
                    <a:pt x="2384297" y="391492"/>
                    <a:pt x="2379229" y="396560"/>
                    <a:pt x="2372978" y="396560"/>
                  </a:cubicBezTo>
                  <a:lnTo>
                    <a:pt x="11319" y="396560"/>
                  </a:lnTo>
                  <a:cubicBezTo>
                    <a:pt x="8317" y="396560"/>
                    <a:pt x="5438" y="395367"/>
                    <a:pt x="3315" y="393245"/>
                  </a:cubicBezTo>
                  <a:cubicBezTo>
                    <a:pt x="1193" y="391122"/>
                    <a:pt x="0" y="388243"/>
                    <a:pt x="0" y="385241"/>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4" name="TextBox 24"/>
            <p:cNvSpPr txBox="1"/>
            <p:nvPr/>
          </p:nvSpPr>
          <p:spPr>
            <a:xfrm>
              <a:off x="0" y="-19050"/>
              <a:ext cx="2384297" cy="415610"/>
            </a:xfrm>
            <a:prstGeom prst="rect">
              <a:avLst/>
            </a:prstGeom>
          </p:spPr>
          <p:txBody>
            <a:bodyPr lIns="50800" tIns="50800" rIns="50800" bIns="50800" rtlCol="0" anchor="ctr"/>
            <a:lstStyle/>
            <a:p>
              <a:pPr algn="ctr">
                <a:lnSpc>
                  <a:spcPts val="1540"/>
                </a:lnSpc>
              </a:pPr>
              <a:endParaRPr/>
            </a:p>
          </p:txBody>
        </p:sp>
      </p:grpSp>
      <p:sp>
        <p:nvSpPr>
          <p:cNvPr id="25" name="TextBox 25"/>
          <p:cNvSpPr txBox="1"/>
          <p:nvPr/>
        </p:nvSpPr>
        <p:spPr>
          <a:xfrm>
            <a:off x="604202" y="8062989"/>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a:t>
            </a:r>
            <a:r>
              <a:rPr lang="en-US" sz="1200">
                <a:solidFill>
                  <a:srgbClr val="F15A32"/>
                </a:solidFill>
                <a:latin typeface="CMP Sharp Sans Display 2"/>
                <a:ea typeface="CMP Sharp Sans Display 2"/>
                <a:cs typeface="CMP Sharp Sans Display 2"/>
                <a:sym typeface="CMP Sharp Sans Display 2"/>
              </a:rPr>
              <a:t>How could we improve this activity?</a:t>
            </a:r>
          </a:p>
        </p:txBody>
      </p:sp>
      <p:sp>
        <p:nvSpPr>
          <p:cNvPr id="26" name="TextBox 26"/>
          <p:cNvSpPr txBox="1"/>
          <p:nvPr/>
        </p:nvSpPr>
        <p:spPr>
          <a:xfrm>
            <a:off x="457200" y="448097"/>
            <a:ext cx="6858000" cy="166712"/>
          </a:xfrm>
          <a:prstGeom prst="rect">
            <a:avLst/>
          </a:prstGeom>
        </p:spPr>
        <p:txBody>
          <a:bodyPr wrap="square" lIns="0" tIns="0" rIns="0" bIns="0" rtlCol="0" anchor="t">
            <a:spAutoFit/>
          </a:bodyPr>
          <a:lstStyle/>
          <a:p>
            <a:pPr algn="ctr">
              <a:lnSpc>
                <a:spcPts val="1260"/>
              </a:lnSpc>
              <a:spcBef>
                <a:spcPct val="0"/>
              </a:spcBef>
            </a:pPr>
            <a:r>
              <a:rPr lang="en-US" sz="900" dirty="0">
                <a:solidFill>
                  <a:srgbClr val="000000"/>
                </a:solidFill>
                <a:latin typeface="CMP Sharp Sans Display 3"/>
                <a:ea typeface="CMP Sharp Sans Display 3"/>
                <a:cs typeface="CMP Sharp Sans Display 3"/>
                <a:sym typeface="CMP Sharp Sans Display 3"/>
              </a:rPr>
              <a:t> Data collector: ________________________    Date:_________     Group #: _______     # Visitors in group: ________      Approx. kid age(s): __________</a:t>
            </a:r>
          </a:p>
        </p:txBody>
      </p:sp>
      <p:grpSp>
        <p:nvGrpSpPr>
          <p:cNvPr id="27" name="Group 27"/>
          <p:cNvGrpSpPr/>
          <p:nvPr/>
        </p:nvGrpSpPr>
        <p:grpSpPr>
          <a:xfrm>
            <a:off x="479981" y="4795011"/>
            <a:ext cx="7005092" cy="1463987"/>
            <a:chOff x="0" y="0"/>
            <a:chExt cx="9340122" cy="1951982"/>
          </a:xfrm>
        </p:grpSpPr>
        <p:grpSp>
          <p:nvGrpSpPr>
            <p:cNvPr id="28" name="Group 28"/>
            <p:cNvGrpSpPr/>
            <p:nvPr/>
          </p:nvGrpSpPr>
          <p:grpSpPr>
            <a:xfrm>
              <a:off x="0" y="0"/>
              <a:ext cx="9119935" cy="371315"/>
              <a:chOff x="0" y="0"/>
              <a:chExt cx="2384297" cy="97076"/>
            </a:xfrm>
          </p:grpSpPr>
          <p:sp>
            <p:nvSpPr>
              <p:cNvPr id="29" name="Freeform 29"/>
              <p:cNvSpPr/>
              <p:nvPr/>
            </p:nvSpPr>
            <p:spPr>
              <a:xfrm>
                <a:off x="0" y="0"/>
                <a:ext cx="2384297" cy="97076"/>
              </a:xfrm>
              <a:custGeom>
                <a:avLst/>
                <a:gdLst/>
                <a:ahLst/>
                <a:cxnLst/>
                <a:rect l="l" t="t" r="r" b="b"/>
                <a:pathLst>
                  <a:path w="2384297" h="97076">
                    <a:moveTo>
                      <a:pt x="11319" y="0"/>
                    </a:moveTo>
                    <a:lnTo>
                      <a:pt x="2372978" y="0"/>
                    </a:lnTo>
                    <a:cubicBezTo>
                      <a:pt x="2375980" y="0"/>
                      <a:pt x="2378859" y="1193"/>
                      <a:pt x="2380982" y="3315"/>
                    </a:cubicBezTo>
                    <a:cubicBezTo>
                      <a:pt x="2383104" y="5438"/>
                      <a:pt x="2384297" y="8317"/>
                      <a:pt x="2384297" y="11319"/>
                    </a:cubicBezTo>
                    <a:lnTo>
                      <a:pt x="2384297" y="85757"/>
                    </a:lnTo>
                    <a:cubicBezTo>
                      <a:pt x="2384297" y="92008"/>
                      <a:pt x="2379229" y="97076"/>
                      <a:pt x="2372978" y="97076"/>
                    </a:cubicBezTo>
                    <a:lnTo>
                      <a:pt x="11319" y="97076"/>
                    </a:lnTo>
                    <a:cubicBezTo>
                      <a:pt x="8317" y="97076"/>
                      <a:pt x="5438" y="95883"/>
                      <a:pt x="3315" y="93761"/>
                    </a:cubicBezTo>
                    <a:cubicBezTo>
                      <a:pt x="1193" y="91638"/>
                      <a:pt x="0" y="88759"/>
                      <a:pt x="0" y="85757"/>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0" name="TextBox 30"/>
              <p:cNvSpPr txBox="1"/>
              <p:nvPr/>
            </p:nvSpPr>
            <p:spPr>
              <a:xfrm>
                <a:off x="0" y="-19050"/>
                <a:ext cx="2384297" cy="116126"/>
              </a:xfrm>
              <a:prstGeom prst="rect">
                <a:avLst/>
              </a:prstGeom>
            </p:spPr>
            <p:txBody>
              <a:bodyPr lIns="50800" tIns="50800" rIns="50800" bIns="50800" rtlCol="0" anchor="ctr"/>
              <a:lstStyle/>
              <a:p>
                <a:pPr algn="ctr">
                  <a:lnSpc>
                    <a:spcPts val="1540"/>
                  </a:lnSpc>
                </a:pPr>
                <a:endParaRPr/>
              </a:p>
            </p:txBody>
          </p:sp>
        </p:grpSp>
        <p:grpSp>
          <p:nvGrpSpPr>
            <p:cNvPr id="31" name="Group 31"/>
            <p:cNvGrpSpPr/>
            <p:nvPr/>
          </p:nvGrpSpPr>
          <p:grpSpPr>
            <a:xfrm>
              <a:off x="0" y="0"/>
              <a:ext cx="9119935" cy="1951982"/>
              <a:chOff x="0" y="0"/>
              <a:chExt cx="2384297" cy="510322"/>
            </a:xfrm>
          </p:grpSpPr>
          <p:sp>
            <p:nvSpPr>
              <p:cNvPr id="32" name="Freeform 32"/>
              <p:cNvSpPr/>
              <p:nvPr/>
            </p:nvSpPr>
            <p:spPr>
              <a:xfrm>
                <a:off x="0" y="0"/>
                <a:ext cx="2384297" cy="510322"/>
              </a:xfrm>
              <a:custGeom>
                <a:avLst/>
                <a:gdLst/>
                <a:ahLst/>
                <a:cxnLst/>
                <a:rect l="l" t="t" r="r" b="b"/>
                <a:pathLst>
                  <a:path w="2384297" h="510322">
                    <a:moveTo>
                      <a:pt x="11319" y="0"/>
                    </a:moveTo>
                    <a:lnTo>
                      <a:pt x="2372978" y="0"/>
                    </a:lnTo>
                    <a:cubicBezTo>
                      <a:pt x="2375980" y="0"/>
                      <a:pt x="2378859" y="1193"/>
                      <a:pt x="2380982" y="3315"/>
                    </a:cubicBezTo>
                    <a:cubicBezTo>
                      <a:pt x="2383104" y="5438"/>
                      <a:pt x="2384297" y="8317"/>
                      <a:pt x="2384297" y="11319"/>
                    </a:cubicBezTo>
                    <a:lnTo>
                      <a:pt x="2384297" y="499003"/>
                    </a:lnTo>
                    <a:cubicBezTo>
                      <a:pt x="2384297" y="502005"/>
                      <a:pt x="2383104" y="504884"/>
                      <a:pt x="2380982" y="507007"/>
                    </a:cubicBezTo>
                    <a:cubicBezTo>
                      <a:pt x="2378859" y="509130"/>
                      <a:pt x="2375980" y="510322"/>
                      <a:pt x="2372978" y="510322"/>
                    </a:cubicBezTo>
                    <a:lnTo>
                      <a:pt x="11319" y="510322"/>
                    </a:lnTo>
                    <a:cubicBezTo>
                      <a:pt x="8317" y="510322"/>
                      <a:pt x="5438" y="509130"/>
                      <a:pt x="3315" y="507007"/>
                    </a:cubicBezTo>
                    <a:cubicBezTo>
                      <a:pt x="1193" y="504884"/>
                      <a:pt x="0" y="502005"/>
                      <a:pt x="0" y="499003"/>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3" name="TextBox 33"/>
              <p:cNvSpPr txBox="1"/>
              <p:nvPr/>
            </p:nvSpPr>
            <p:spPr>
              <a:xfrm>
                <a:off x="0" y="-19050"/>
                <a:ext cx="2384297" cy="529372"/>
              </a:xfrm>
              <a:prstGeom prst="rect">
                <a:avLst/>
              </a:prstGeom>
            </p:spPr>
            <p:txBody>
              <a:bodyPr lIns="50800" tIns="50800" rIns="50800" bIns="50800" rtlCol="0" anchor="ctr"/>
              <a:lstStyle/>
              <a:p>
                <a:pPr algn="ctr">
                  <a:lnSpc>
                    <a:spcPts val="1540"/>
                  </a:lnSpc>
                </a:pPr>
                <a:endParaRPr/>
              </a:p>
            </p:txBody>
          </p:sp>
        </p:grpSp>
        <p:sp>
          <p:nvSpPr>
            <p:cNvPr id="34" name="TextBox 34"/>
            <p:cNvSpPr txBox="1"/>
            <p:nvPr/>
          </p:nvSpPr>
          <p:spPr>
            <a:xfrm>
              <a:off x="165627" y="53289"/>
              <a:ext cx="9174495" cy="1050857"/>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3. </a:t>
              </a:r>
              <a:r>
                <a:rPr lang="en-US" sz="1200">
                  <a:solidFill>
                    <a:srgbClr val="F15A32"/>
                  </a:solidFill>
                  <a:latin typeface="CMP Sharp Sans Display 2"/>
                  <a:ea typeface="CMP Sharp Sans Display 2"/>
                  <a:cs typeface="CMP Sharp Sans Display 2"/>
                  <a:sym typeface="CMP Sharp Sans Display 2"/>
                </a:rPr>
                <a:t>Was this activity  boring, fun, or in the middle? </a:t>
              </a:r>
            </a:p>
            <a:p>
              <a:pPr algn="l">
                <a:lnSpc>
                  <a:spcPts val="700"/>
                </a:lnSpc>
                <a:spcBef>
                  <a:spcPct val="0"/>
                </a:spcBef>
              </a:pPr>
              <a:endParaRPr lang="en-US" sz="1200">
                <a:solidFill>
                  <a:srgbClr val="F15A32"/>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(Circle one):                             Boring                                        In the middle                                        Fun      </a:t>
              </a:r>
            </a:p>
            <a:p>
              <a:pPr algn="l">
                <a:lnSpc>
                  <a:spcPts val="70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F15A32"/>
                  </a:solidFill>
                  <a:latin typeface="CMP Sharp Sans Display 2"/>
                  <a:ea typeface="CMP Sharp Sans Display 2"/>
                  <a:cs typeface="CMP Sharp Sans Display 2"/>
                  <a:sym typeface="CMP Sharp Sans Display 2"/>
                </a:rPr>
                <a:t>Why </a:t>
              </a:r>
              <a:r>
                <a:rPr lang="en-US" sz="1200">
                  <a:solidFill>
                    <a:srgbClr val="000000"/>
                  </a:solidFill>
                  <a:latin typeface="CMP Sharp Sans Display 2"/>
                  <a:ea typeface="CMP Sharp Sans Display 2"/>
                  <a:cs typeface="CMP Sharp Sans Display 2"/>
                  <a:sym typeface="CMP Sharp Sans Display 2"/>
                </a:rPr>
                <a:t>do you think so?                                             </a:t>
              </a:r>
            </a:p>
          </p:txBody>
        </p:sp>
      </p:grpSp>
      <p:grpSp>
        <p:nvGrpSpPr>
          <p:cNvPr id="35" name="Group 35"/>
          <p:cNvGrpSpPr/>
          <p:nvPr/>
        </p:nvGrpSpPr>
        <p:grpSpPr>
          <a:xfrm>
            <a:off x="476542" y="6411398"/>
            <a:ext cx="7005092" cy="1463987"/>
            <a:chOff x="0" y="0"/>
            <a:chExt cx="9340122" cy="1951982"/>
          </a:xfrm>
        </p:grpSpPr>
        <p:grpSp>
          <p:nvGrpSpPr>
            <p:cNvPr id="36" name="Group 36"/>
            <p:cNvGrpSpPr/>
            <p:nvPr/>
          </p:nvGrpSpPr>
          <p:grpSpPr>
            <a:xfrm>
              <a:off x="0" y="0"/>
              <a:ext cx="9119935" cy="371315"/>
              <a:chOff x="0" y="0"/>
              <a:chExt cx="2384297" cy="97076"/>
            </a:xfrm>
          </p:grpSpPr>
          <p:sp>
            <p:nvSpPr>
              <p:cNvPr id="37" name="Freeform 37"/>
              <p:cNvSpPr/>
              <p:nvPr/>
            </p:nvSpPr>
            <p:spPr>
              <a:xfrm>
                <a:off x="0" y="0"/>
                <a:ext cx="2384297" cy="97076"/>
              </a:xfrm>
              <a:custGeom>
                <a:avLst/>
                <a:gdLst/>
                <a:ahLst/>
                <a:cxnLst/>
                <a:rect l="l" t="t" r="r" b="b"/>
                <a:pathLst>
                  <a:path w="2384297" h="97076">
                    <a:moveTo>
                      <a:pt x="11319" y="0"/>
                    </a:moveTo>
                    <a:lnTo>
                      <a:pt x="2372978" y="0"/>
                    </a:lnTo>
                    <a:cubicBezTo>
                      <a:pt x="2375980" y="0"/>
                      <a:pt x="2378859" y="1193"/>
                      <a:pt x="2380982" y="3315"/>
                    </a:cubicBezTo>
                    <a:cubicBezTo>
                      <a:pt x="2383104" y="5438"/>
                      <a:pt x="2384297" y="8317"/>
                      <a:pt x="2384297" y="11319"/>
                    </a:cubicBezTo>
                    <a:lnTo>
                      <a:pt x="2384297" y="85757"/>
                    </a:lnTo>
                    <a:cubicBezTo>
                      <a:pt x="2384297" y="92008"/>
                      <a:pt x="2379229" y="97076"/>
                      <a:pt x="2372978" y="97076"/>
                    </a:cubicBezTo>
                    <a:lnTo>
                      <a:pt x="11319" y="97076"/>
                    </a:lnTo>
                    <a:cubicBezTo>
                      <a:pt x="8317" y="97076"/>
                      <a:pt x="5438" y="95883"/>
                      <a:pt x="3315" y="93761"/>
                    </a:cubicBezTo>
                    <a:cubicBezTo>
                      <a:pt x="1193" y="91638"/>
                      <a:pt x="0" y="88759"/>
                      <a:pt x="0" y="85757"/>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8" name="TextBox 38"/>
              <p:cNvSpPr txBox="1"/>
              <p:nvPr/>
            </p:nvSpPr>
            <p:spPr>
              <a:xfrm>
                <a:off x="0" y="-19050"/>
                <a:ext cx="2384297" cy="116126"/>
              </a:xfrm>
              <a:prstGeom prst="rect">
                <a:avLst/>
              </a:prstGeom>
            </p:spPr>
            <p:txBody>
              <a:bodyPr lIns="50800" tIns="50800" rIns="50800" bIns="50800" rtlCol="0" anchor="ctr"/>
              <a:lstStyle/>
              <a:p>
                <a:pPr algn="ctr">
                  <a:lnSpc>
                    <a:spcPts val="1540"/>
                  </a:lnSpc>
                </a:pPr>
                <a:endParaRPr/>
              </a:p>
            </p:txBody>
          </p:sp>
        </p:grpSp>
        <p:grpSp>
          <p:nvGrpSpPr>
            <p:cNvPr id="39" name="Group 39"/>
            <p:cNvGrpSpPr/>
            <p:nvPr/>
          </p:nvGrpSpPr>
          <p:grpSpPr>
            <a:xfrm>
              <a:off x="0" y="0"/>
              <a:ext cx="9119935" cy="1951982"/>
              <a:chOff x="0" y="0"/>
              <a:chExt cx="2384297" cy="510322"/>
            </a:xfrm>
          </p:grpSpPr>
          <p:sp>
            <p:nvSpPr>
              <p:cNvPr id="40" name="Freeform 40"/>
              <p:cNvSpPr/>
              <p:nvPr/>
            </p:nvSpPr>
            <p:spPr>
              <a:xfrm>
                <a:off x="0" y="0"/>
                <a:ext cx="2384297" cy="510322"/>
              </a:xfrm>
              <a:custGeom>
                <a:avLst/>
                <a:gdLst/>
                <a:ahLst/>
                <a:cxnLst/>
                <a:rect l="l" t="t" r="r" b="b"/>
                <a:pathLst>
                  <a:path w="2384297" h="510322">
                    <a:moveTo>
                      <a:pt x="11319" y="0"/>
                    </a:moveTo>
                    <a:lnTo>
                      <a:pt x="2372978" y="0"/>
                    </a:lnTo>
                    <a:cubicBezTo>
                      <a:pt x="2375980" y="0"/>
                      <a:pt x="2378859" y="1193"/>
                      <a:pt x="2380982" y="3315"/>
                    </a:cubicBezTo>
                    <a:cubicBezTo>
                      <a:pt x="2383104" y="5438"/>
                      <a:pt x="2384297" y="8317"/>
                      <a:pt x="2384297" y="11319"/>
                    </a:cubicBezTo>
                    <a:lnTo>
                      <a:pt x="2384297" y="499003"/>
                    </a:lnTo>
                    <a:cubicBezTo>
                      <a:pt x="2384297" y="502005"/>
                      <a:pt x="2383104" y="504884"/>
                      <a:pt x="2380982" y="507007"/>
                    </a:cubicBezTo>
                    <a:cubicBezTo>
                      <a:pt x="2378859" y="509130"/>
                      <a:pt x="2375980" y="510322"/>
                      <a:pt x="2372978" y="510322"/>
                    </a:cubicBezTo>
                    <a:lnTo>
                      <a:pt x="11319" y="510322"/>
                    </a:lnTo>
                    <a:cubicBezTo>
                      <a:pt x="8317" y="510322"/>
                      <a:pt x="5438" y="509130"/>
                      <a:pt x="3315" y="507007"/>
                    </a:cubicBezTo>
                    <a:cubicBezTo>
                      <a:pt x="1193" y="504884"/>
                      <a:pt x="0" y="502005"/>
                      <a:pt x="0" y="499003"/>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41" name="TextBox 41"/>
              <p:cNvSpPr txBox="1"/>
              <p:nvPr/>
            </p:nvSpPr>
            <p:spPr>
              <a:xfrm>
                <a:off x="0" y="-19050"/>
                <a:ext cx="2384297" cy="529372"/>
              </a:xfrm>
              <a:prstGeom prst="rect">
                <a:avLst/>
              </a:prstGeom>
            </p:spPr>
            <p:txBody>
              <a:bodyPr lIns="50800" tIns="50800" rIns="50800" bIns="50800" rtlCol="0" anchor="ctr"/>
              <a:lstStyle/>
              <a:p>
                <a:pPr algn="ctr">
                  <a:lnSpc>
                    <a:spcPts val="1540"/>
                  </a:lnSpc>
                </a:pPr>
                <a:endParaRPr/>
              </a:p>
            </p:txBody>
          </p:sp>
        </p:grpSp>
        <p:sp>
          <p:nvSpPr>
            <p:cNvPr id="42" name="TextBox 42"/>
            <p:cNvSpPr txBox="1"/>
            <p:nvPr/>
          </p:nvSpPr>
          <p:spPr>
            <a:xfrm>
              <a:off x="165627" y="53289"/>
              <a:ext cx="9174495" cy="1050857"/>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4. </a:t>
              </a:r>
              <a:r>
                <a:rPr lang="en-US" sz="1200">
                  <a:solidFill>
                    <a:srgbClr val="F15A32"/>
                  </a:solidFill>
                  <a:latin typeface="CMP Sharp Sans Display 2"/>
                  <a:ea typeface="CMP Sharp Sans Display 2"/>
                  <a:cs typeface="CMP Sharp Sans Display 2"/>
                  <a:sym typeface="CMP Sharp Sans Display 2"/>
                </a:rPr>
                <a:t>Was it too easy, too hard, or about right? </a:t>
              </a:r>
            </a:p>
            <a:p>
              <a:pPr algn="l">
                <a:lnSpc>
                  <a:spcPts val="700"/>
                </a:lnSpc>
                <a:spcBef>
                  <a:spcPct val="0"/>
                </a:spcBef>
              </a:pPr>
              <a:endParaRPr lang="en-US" sz="1200">
                <a:solidFill>
                  <a:srgbClr val="F15A32"/>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(Circle one):                         Too easy                                       About right                                     Too hard      </a:t>
              </a:r>
            </a:p>
            <a:p>
              <a:pPr algn="l">
                <a:lnSpc>
                  <a:spcPts val="70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F15A32"/>
                  </a:solidFill>
                  <a:latin typeface="CMP Sharp Sans Display 2"/>
                  <a:ea typeface="CMP Sharp Sans Display 2"/>
                  <a:cs typeface="CMP Sharp Sans Display 2"/>
                  <a:sym typeface="CMP Sharp Sans Display 2"/>
                </a:rPr>
                <a:t>Why </a:t>
              </a:r>
              <a:r>
                <a:rPr lang="en-US" sz="1200">
                  <a:solidFill>
                    <a:srgbClr val="000000"/>
                  </a:solidFill>
                  <a:latin typeface="CMP Sharp Sans Display 2"/>
                  <a:ea typeface="CMP Sharp Sans Display 2"/>
                  <a:cs typeface="CMP Sharp Sans Display 2"/>
                  <a:sym typeface="CMP Sharp Sans Display 2"/>
                </a:rPr>
                <a:t>do you think so?                                             </a:t>
              </a:r>
            </a:p>
          </p:txBody>
        </p:sp>
      </p:grpSp>
      <p:sp>
        <p:nvSpPr>
          <p:cNvPr id="43" name="TextBox 43"/>
          <p:cNvSpPr txBox="1"/>
          <p:nvPr/>
        </p:nvSpPr>
        <p:spPr>
          <a:xfrm>
            <a:off x="583566" y="9281160"/>
            <a:ext cx="6591511" cy="19812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Thanks for your help 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9054" y="1870552"/>
            <a:ext cx="6832232" cy="23114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1. Did the program/exhibit you just experienced...</a:t>
            </a:r>
          </a:p>
        </p:txBody>
      </p:sp>
      <p:grpSp>
        <p:nvGrpSpPr>
          <p:cNvPr id="3" name="Group 3"/>
          <p:cNvGrpSpPr/>
          <p:nvPr/>
        </p:nvGrpSpPr>
        <p:grpSpPr>
          <a:xfrm>
            <a:off x="478223" y="2354897"/>
            <a:ext cx="6843391" cy="482167"/>
            <a:chOff x="0" y="0"/>
            <a:chExt cx="2385496" cy="168076"/>
          </a:xfrm>
          <a:solidFill>
            <a:srgbClr val="FFF4E3"/>
          </a:solidFill>
        </p:grpSpPr>
        <p:sp>
          <p:nvSpPr>
            <p:cNvPr id="4" name="Freeform 4"/>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a:ln>
              <a:solidFill>
                <a:srgbClr val="E1E1E1"/>
              </a:solidFill>
            </a:ln>
          </p:spPr>
        </p:sp>
        <p:sp>
          <p:nvSpPr>
            <p:cNvPr id="5" name="TextBox 5"/>
            <p:cNvSpPr txBox="1"/>
            <p:nvPr/>
          </p:nvSpPr>
          <p:spPr>
            <a:xfrm>
              <a:off x="0" y="-9525"/>
              <a:ext cx="2385496" cy="177601"/>
            </a:xfrm>
            <a:prstGeom prst="rect">
              <a:avLst/>
            </a:prstGeom>
            <a:grpFill/>
            <a:ln>
              <a:solidFill>
                <a:srgbClr val="E1E1E1"/>
              </a:solidFill>
            </a:ln>
          </p:spPr>
          <p:txBody>
            <a:bodyPr lIns="50800" tIns="50800" rIns="50800" bIns="50800" rtlCol="0" anchor="ctr"/>
            <a:lstStyle/>
            <a:p>
              <a:pPr algn="ctr">
                <a:lnSpc>
                  <a:spcPts val="1889"/>
                </a:lnSpc>
              </a:pPr>
              <a:endParaRPr/>
            </a:p>
          </p:txBody>
        </p:sp>
      </p:grpSp>
      <p:grpSp>
        <p:nvGrpSpPr>
          <p:cNvPr id="6" name="Group 6"/>
          <p:cNvGrpSpPr/>
          <p:nvPr/>
        </p:nvGrpSpPr>
        <p:grpSpPr>
          <a:xfrm>
            <a:off x="478223" y="2892895"/>
            <a:ext cx="6843391" cy="482167"/>
            <a:chOff x="0" y="0"/>
            <a:chExt cx="2385496" cy="168076"/>
          </a:xfrm>
          <a:solidFill>
            <a:srgbClr val="FFF4E3"/>
          </a:solidFill>
        </p:grpSpPr>
        <p:sp>
          <p:nvSpPr>
            <p:cNvPr id="7" name="Freeform 7"/>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8" name="TextBox 8"/>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9" name="Group 9"/>
          <p:cNvGrpSpPr/>
          <p:nvPr/>
        </p:nvGrpSpPr>
        <p:grpSpPr>
          <a:xfrm>
            <a:off x="478223" y="3432213"/>
            <a:ext cx="6843391" cy="482167"/>
            <a:chOff x="0" y="0"/>
            <a:chExt cx="2385496" cy="168076"/>
          </a:xfrm>
          <a:solidFill>
            <a:srgbClr val="FFF4E3"/>
          </a:solidFill>
        </p:grpSpPr>
        <p:sp>
          <p:nvSpPr>
            <p:cNvPr id="10" name="Freeform 10"/>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1" name="TextBox 11"/>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12" name="Group 12"/>
          <p:cNvGrpSpPr/>
          <p:nvPr/>
        </p:nvGrpSpPr>
        <p:grpSpPr>
          <a:xfrm>
            <a:off x="478223" y="3971530"/>
            <a:ext cx="6843391" cy="482167"/>
            <a:chOff x="0" y="0"/>
            <a:chExt cx="2385496" cy="168076"/>
          </a:xfrm>
          <a:solidFill>
            <a:srgbClr val="FFF4E3"/>
          </a:solidFill>
        </p:grpSpPr>
        <p:sp>
          <p:nvSpPr>
            <p:cNvPr id="13" name="Freeform 13"/>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4" name="TextBox 14"/>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sp>
        <p:nvSpPr>
          <p:cNvPr id="15" name="TextBox 15"/>
          <p:cNvSpPr txBox="1"/>
          <p:nvPr/>
        </p:nvSpPr>
        <p:spPr>
          <a:xfrm>
            <a:off x="566773" y="2487396"/>
            <a:ext cx="4627268"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...share positive</a:t>
            </a:r>
            <a:r>
              <a:rPr lang="en-US" sz="1200" u="sng">
                <a:solidFill>
                  <a:srgbClr val="000000"/>
                </a:solidFill>
                <a:latin typeface="CMP Sharp Sans Display 2"/>
                <a:ea typeface="CMP Sharp Sans Display 2"/>
                <a:cs typeface="CMP Sharp Sans Display 2"/>
                <a:sym typeface="CMP Sharp Sans Display 2"/>
              </a:rPr>
              <a:t> examples</a:t>
            </a:r>
            <a:r>
              <a:rPr lang="en-US" sz="1200">
                <a:solidFill>
                  <a:srgbClr val="000000"/>
                </a:solidFill>
                <a:latin typeface="CMP Sharp Sans Display 2"/>
                <a:ea typeface="CMP Sharp Sans Display 2"/>
                <a:cs typeface="CMP Sharp Sans Display 2"/>
                <a:sym typeface="CMP Sharp Sans Display 2"/>
              </a:rPr>
              <a:t> of character?</a:t>
            </a:r>
          </a:p>
        </p:txBody>
      </p:sp>
      <p:grpSp>
        <p:nvGrpSpPr>
          <p:cNvPr id="16" name="Group 16"/>
          <p:cNvGrpSpPr/>
          <p:nvPr/>
        </p:nvGrpSpPr>
        <p:grpSpPr>
          <a:xfrm>
            <a:off x="489382" y="4510847"/>
            <a:ext cx="6843391" cy="482167"/>
            <a:chOff x="0" y="0"/>
            <a:chExt cx="2385496" cy="168076"/>
          </a:xfrm>
          <a:solidFill>
            <a:srgbClr val="FFF4E3"/>
          </a:solidFill>
        </p:grpSpPr>
        <p:sp>
          <p:nvSpPr>
            <p:cNvPr id="17" name="Freeform 17"/>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8" name="TextBox 18"/>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19" name="Group 19"/>
          <p:cNvGrpSpPr/>
          <p:nvPr/>
        </p:nvGrpSpPr>
        <p:grpSpPr>
          <a:xfrm>
            <a:off x="6856427" y="2052797"/>
            <a:ext cx="468626" cy="2940218"/>
            <a:chOff x="0" y="0"/>
            <a:chExt cx="163356" cy="1024913"/>
          </a:xfrm>
        </p:grpSpPr>
        <p:sp>
          <p:nvSpPr>
            <p:cNvPr id="20" name="Freeform 20"/>
            <p:cNvSpPr/>
            <p:nvPr/>
          </p:nvSpPr>
          <p:spPr>
            <a:xfrm>
              <a:off x="0" y="0"/>
              <a:ext cx="163356" cy="1024913"/>
            </a:xfrm>
            <a:custGeom>
              <a:avLst/>
              <a:gdLst/>
              <a:ahLst/>
              <a:cxnLst/>
              <a:rect l="l" t="t" r="r" b="b"/>
              <a:pathLst>
                <a:path w="163356" h="1024913">
                  <a:moveTo>
                    <a:pt x="81678" y="0"/>
                  </a:moveTo>
                  <a:lnTo>
                    <a:pt x="81678" y="0"/>
                  </a:lnTo>
                  <a:cubicBezTo>
                    <a:pt x="103340" y="0"/>
                    <a:pt x="124115" y="8605"/>
                    <a:pt x="139433" y="23923"/>
                  </a:cubicBezTo>
                  <a:cubicBezTo>
                    <a:pt x="154750" y="39240"/>
                    <a:pt x="163356" y="60016"/>
                    <a:pt x="163356" y="81678"/>
                  </a:cubicBezTo>
                  <a:lnTo>
                    <a:pt x="163356" y="943235"/>
                  </a:lnTo>
                  <a:cubicBezTo>
                    <a:pt x="163356" y="988344"/>
                    <a:pt x="126787" y="1024913"/>
                    <a:pt x="81678" y="1024913"/>
                  </a:cubicBezTo>
                  <a:lnTo>
                    <a:pt x="81678" y="1024913"/>
                  </a:lnTo>
                  <a:cubicBezTo>
                    <a:pt x="36568" y="1024913"/>
                    <a:pt x="0" y="988344"/>
                    <a:pt x="0" y="943235"/>
                  </a:cubicBezTo>
                  <a:lnTo>
                    <a:pt x="0" y="81678"/>
                  </a:lnTo>
                  <a:cubicBezTo>
                    <a:pt x="0" y="36568"/>
                    <a:pt x="36568" y="0"/>
                    <a:pt x="81678" y="0"/>
                  </a:cubicBezTo>
                  <a:close/>
                </a:path>
              </a:pathLst>
            </a:custGeom>
            <a:solidFill>
              <a:srgbClr val="FFD699">
                <a:alpha val="44706"/>
              </a:srgbClr>
            </a:solidFill>
          </p:spPr>
        </p:sp>
        <p:sp>
          <p:nvSpPr>
            <p:cNvPr id="21" name="TextBox 21"/>
            <p:cNvSpPr txBox="1"/>
            <p:nvPr/>
          </p:nvSpPr>
          <p:spPr>
            <a:xfrm>
              <a:off x="0" y="-9525"/>
              <a:ext cx="163356" cy="1034438"/>
            </a:xfrm>
            <a:prstGeom prst="rect">
              <a:avLst/>
            </a:prstGeom>
          </p:spPr>
          <p:txBody>
            <a:bodyPr lIns="50800" tIns="50800" rIns="50800" bIns="50800" rtlCol="0" anchor="ctr"/>
            <a:lstStyle/>
            <a:p>
              <a:pPr algn="ctr">
                <a:lnSpc>
                  <a:spcPts val="1889"/>
                </a:lnSpc>
              </a:pPr>
              <a:endParaRPr/>
            </a:p>
          </p:txBody>
        </p:sp>
      </p:grpSp>
      <p:grpSp>
        <p:nvGrpSpPr>
          <p:cNvPr id="22" name="Group 22"/>
          <p:cNvGrpSpPr/>
          <p:nvPr/>
        </p:nvGrpSpPr>
        <p:grpSpPr>
          <a:xfrm>
            <a:off x="6956730" y="2457185"/>
            <a:ext cx="261747" cy="26174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25" name="Group 25"/>
          <p:cNvGrpSpPr/>
          <p:nvPr/>
        </p:nvGrpSpPr>
        <p:grpSpPr>
          <a:xfrm>
            <a:off x="6956730" y="3538590"/>
            <a:ext cx="261747" cy="26174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27" name="TextBox 2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28" name="Group 28"/>
          <p:cNvGrpSpPr/>
          <p:nvPr/>
        </p:nvGrpSpPr>
        <p:grpSpPr>
          <a:xfrm>
            <a:off x="6956730" y="4085830"/>
            <a:ext cx="261747" cy="26174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0" name="TextBox 3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31" name="Group 31"/>
          <p:cNvGrpSpPr/>
          <p:nvPr/>
        </p:nvGrpSpPr>
        <p:grpSpPr>
          <a:xfrm>
            <a:off x="6956730" y="2990413"/>
            <a:ext cx="261747" cy="26174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3" name="TextBox 3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34" name="Group 34"/>
          <p:cNvGrpSpPr/>
          <p:nvPr/>
        </p:nvGrpSpPr>
        <p:grpSpPr>
          <a:xfrm>
            <a:off x="6292167" y="2052797"/>
            <a:ext cx="468626" cy="2940218"/>
            <a:chOff x="0" y="0"/>
            <a:chExt cx="163356" cy="1024913"/>
          </a:xfrm>
        </p:grpSpPr>
        <p:sp>
          <p:nvSpPr>
            <p:cNvPr id="35" name="Freeform 35"/>
            <p:cNvSpPr/>
            <p:nvPr/>
          </p:nvSpPr>
          <p:spPr>
            <a:xfrm>
              <a:off x="0" y="0"/>
              <a:ext cx="163356" cy="1024913"/>
            </a:xfrm>
            <a:custGeom>
              <a:avLst/>
              <a:gdLst/>
              <a:ahLst/>
              <a:cxnLst/>
              <a:rect l="l" t="t" r="r" b="b"/>
              <a:pathLst>
                <a:path w="163356" h="1024913">
                  <a:moveTo>
                    <a:pt x="81678" y="0"/>
                  </a:moveTo>
                  <a:lnTo>
                    <a:pt x="81678" y="0"/>
                  </a:lnTo>
                  <a:cubicBezTo>
                    <a:pt x="103340" y="0"/>
                    <a:pt x="124115" y="8605"/>
                    <a:pt x="139433" y="23923"/>
                  </a:cubicBezTo>
                  <a:cubicBezTo>
                    <a:pt x="154750" y="39240"/>
                    <a:pt x="163356" y="60016"/>
                    <a:pt x="163356" y="81678"/>
                  </a:cubicBezTo>
                  <a:lnTo>
                    <a:pt x="163356" y="943235"/>
                  </a:lnTo>
                  <a:cubicBezTo>
                    <a:pt x="163356" y="988344"/>
                    <a:pt x="126787" y="1024913"/>
                    <a:pt x="81678" y="1024913"/>
                  </a:cubicBezTo>
                  <a:lnTo>
                    <a:pt x="81678" y="1024913"/>
                  </a:lnTo>
                  <a:cubicBezTo>
                    <a:pt x="36568" y="1024913"/>
                    <a:pt x="0" y="988344"/>
                    <a:pt x="0" y="943235"/>
                  </a:cubicBezTo>
                  <a:lnTo>
                    <a:pt x="0" y="81678"/>
                  </a:lnTo>
                  <a:cubicBezTo>
                    <a:pt x="0" y="36568"/>
                    <a:pt x="36568" y="0"/>
                    <a:pt x="81678" y="0"/>
                  </a:cubicBezTo>
                  <a:close/>
                </a:path>
              </a:pathLst>
            </a:custGeom>
            <a:solidFill>
              <a:srgbClr val="FFD699">
                <a:alpha val="44706"/>
              </a:srgbClr>
            </a:solidFill>
          </p:spPr>
        </p:sp>
        <p:sp>
          <p:nvSpPr>
            <p:cNvPr id="36" name="TextBox 36"/>
            <p:cNvSpPr txBox="1"/>
            <p:nvPr/>
          </p:nvSpPr>
          <p:spPr>
            <a:xfrm>
              <a:off x="0" y="-9525"/>
              <a:ext cx="163356" cy="1034438"/>
            </a:xfrm>
            <a:prstGeom prst="rect">
              <a:avLst/>
            </a:prstGeom>
          </p:spPr>
          <p:txBody>
            <a:bodyPr lIns="50800" tIns="50800" rIns="50800" bIns="50800" rtlCol="0" anchor="ctr"/>
            <a:lstStyle/>
            <a:p>
              <a:pPr algn="ctr">
                <a:lnSpc>
                  <a:spcPts val="1889"/>
                </a:lnSpc>
              </a:pPr>
              <a:endParaRPr/>
            </a:p>
          </p:txBody>
        </p:sp>
      </p:grpSp>
      <p:grpSp>
        <p:nvGrpSpPr>
          <p:cNvPr id="37" name="Group 37"/>
          <p:cNvGrpSpPr/>
          <p:nvPr/>
        </p:nvGrpSpPr>
        <p:grpSpPr>
          <a:xfrm>
            <a:off x="6392470" y="2457185"/>
            <a:ext cx="261747" cy="26174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9" name="TextBox 39"/>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0" name="Group 40"/>
          <p:cNvGrpSpPr/>
          <p:nvPr/>
        </p:nvGrpSpPr>
        <p:grpSpPr>
          <a:xfrm>
            <a:off x="6392470" y="3538590"/>
            <a:ext cx="261747" cy="261747"/>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2" name="TextBox 42"/>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3" name="Group 43"/>
          <p:cNvGrpSpPr/>
          <p:nvPr/>
        </p:nvGrpSpPr>
        <p:grpSpPr>
          <a:xfrm>
            <a:off x="6392470" y="4085830"/>
            <a:ext cx="261747" cy="261747"/>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5" name="TextBox 45"/>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6" name="Group 46"/>
          <p:cNvGrpSpPr/>
          <p:nvPr/>
        </p:nvGrpSpPr>
        <p:grpSpPr>
          <a:xfrm>
            <a:off x="6392470" y="2990413"/>
            <a:ext cx="261747" cy="261747"/>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8" name="TextBox 48"/>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9" name="Group 49"/>
          <p:cNvGrpSpPr/>
          <p:nvPr/>
        </p:nvGrpSpPr>
        <p:grpSpPr>
          <a:xfrm>
            <a:off x="5728291" y="2052797"/>
            <a:ext cx="468626" cy="2940218"/>
            <a:chOff x="0" y="0"/>
            <a:chExt cx="163356" cy="1024913"/>
          </a:xfrm>
        </p:grpSpPr>
        <p:sp>
          <p:nvSpPr>
            <p:cNvPr id="50" name="Freeform 50"/>
            <p:cNvSpPr/>
            <p:nvPr/>
          </p:nvSpPr>
          <p:spPr>
            <a:xfrm>
              <a:off x="0" y="0"/>
              <a:ext cx="163356" cy="1024913"/>
            </a:xfrm>
            <a:custGeom>
              <a:avLst/>
              <a:gdLst/>
              <a:ahLst/>
              <a:cxnLst/>
              <a:rect l="l" t="t" r="r" b="b"/>
              <a:pathLst>
                <a:path w="163356" h="1024913">
                  <a:moveTo>
                    <a:pt x="81678" y="0"/>
                  </a:moveTo>
                  <a:lnTo>
                    <a:pt x="81678" y="0"/>
                  </a:lnTo>
                  <a:cubicBezTo>
                    <a:pt x="103340" y="0"/>
                    <a:pt x="124115" y="8605"/>
                    <a:pt x="139433" y="23923"/>
                  </a:cubicBezTo>
                  <a:cubicBezTo>
                    <a:pt x="154750" y="39240"/>
                    <a:pt x="163356" y="60016"/>
                    <a:pt x="163356" y="81678"/>
                  </a:cubicBezTo>
                  <a:lnTo>
                    <a:pt x="163356" y="943235"/>
                  </a:lnTo>
                  <a:cubicBezTo>
                    <a:pt x="163356" y="988344"/>
                    <a:pt x="126787" y="1024913"/>
                    <a:pt x="81678" y="1024913"/>
                  </a:cubicBezTo>
                  <a:lnTo>
                    <a:pt x="81678" y="1024913"/>
                  </a:lnTo>
                  <a:cubicBezTo>
                    <a:pt x="36568" y="1024913"/>
                    <a:pt x="0" y="988344"/>
                    <a:pt x="0" y="943235"/>
                  </a:cubicBezTo>
                  <a:lnTo>
                    <a:pt x="0" y="81678"/>
                  </a:lnTo>
                  <a:cubicBezTo>
                    <a:pt x="0" y="36568"/>
                    <a:pt x="36568" y="0"/>
                    <a:pt x="81678" y="0"/>
                  </a:cubicBezTo>
                  <a:close/>
                </a:path>
              </a:pathLst>
            </a:custGeom>
            <a:solidFill>
              <a:srgbClr val="FFD699">
                <a:alpha val="44706"/>
              </a:srgbClr>
            </a:solidFill>
          </p:spPr>
        </p:sp>
        <p:sp>
          <p:nvSpPr>
            <p:cNvPr id="51" name="TextBox 51"/>
            <p:cNvSpPr txBox="1"/>
            <p:nvPr/>
          </p:nvSpPr>
          <p:spPr>
            <a:xfrm>
              <a:off x="0" y="-9525"/>
              <a:ext cx="163356" cy="1034438"/>
            </a:xfrm>
            <a:prstGeom prst="rect">
              <a:avLst/>
            </a:prstGeom>
          </p:spPr>
          <p:txBody>
            <a:bodyPr lIns="50800" tIns="50800" rIns="50800" bIns="50800" rtlCol="0" anchor="ctr"/>
            <a:lstStyle/>
            <a:p>
              <a:pPr algn="ctr">
                <a:lnSpc>
                  <a:spcPts val="1889"/>
                </a:lnSpc>
              </a:pPr>
              <a:endParaRPr/>
            </a:p>
          </p:txBody>
        </p:sp>
      </p:grpSp>
      <p:grpSp>
        <p:nvGrpSpPr>
          <p:cNvPr id="52" name="Group 52"/>
          <p:cNvGrpSpPr/>
          <p:nvPr/>
        </p:nvGrpSpPr>
        <p:grpSpPr>
          <a:xfrm>
            <a:off x="5828594" y="2457185"/>
            <a:ext cx="261747" cy="261747"/>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54" name="TextBox 54"/>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55" name="Group 55"/>
          <p:cNvGrpSpPr/>
          <p:nvPr/>
        </p:nvGrpSpPr>
        <p:grpSpPr>
          <a:xfrm>
            <a:off x="5828594" y="3538590"/>
            <a:ext cx="261747" cy="261747"/>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57" name="TextBox 5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58" name="Group 58"/>
          <p:cNvGrpSpPr/>
          <p:nvPr/>
        </p:nvGrpSpPr>
        <p:grpSpPr>
          <a:xfrm>
            <a:off x="5828594" y="4085830"/>
            <a:ext cx="261747" cy="261747"/>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0" name="TextBox 6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61" name="Group 61"/>
          <p:cNvGrpSpPr/>
          <p:nvPr/>
        </p:nvGrpSpPr>
        <p:grpSpPr>
          <a:xfrm>
            <a:off x="5828594" y="2990413"/>
            <a:ext cx="261747" cy="261747"/>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3" name="TextBox 6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64" name="Group 64"/>
          <p:cNvGrpSpPr/>
          <p:nvPr/>
        </p:nvGrpSpPr>
        <p:grpSpPr>
          <a:xfrm>
            <a:off x="5164414" y="2052797"/>
            <a:ext cx="468626" cy="2940218"/>
            <a:chOff x="0" y="0"/>
            <a:chExt cx="163356" cy="1024913"/>
          </a:xfrm>
        </p:grpSpPr>
        <p:sp>
          <p:nvSpPr>
            <p:cNvPr id="65" name="Freeform 65"/>
            <p:cNvSpPr/>
            <p:nvPr/>
          </p:nvSpPr>
          <p:spPr>
            <a:xfrm>
              <a:off x="0" y="0"/>
              <a:ext cx="163356" cy="1024913"/>
            </a:xfrm>
            <a:custGeom>
              <a:avLst/>
              <a:gdLst/>
              <a:ahLst/>
              <a:cxnLst/>
              <a:rect l="l" t="t" r="r" b="b"/>
              <a:pathLst>
                <a:path w="163356" h="1024913">
                  <a:moveTo>
                    <a:pt x="81678" y="0"/>
                  </a:moveTo>
                  <a:lnTo>
                    <a:pt x="81678" y="0"/>
                  </a:lnTo>
                  <a:cubicBezTo>
                    <a:pt x="103340" y="0"/>
                    <a:pt x="124115" y="8605"/>
                    <a:pt x="139433" y="23923"/>
                  </a:cubicBezTo>
                  <a:cubicBezTo>
                    <a:pt x="154750" y="39240"/>
                    <a:pt x="163356" y="60016"/>
                    <a:pt x="163356" y="81678"/>
                  </a:cubicBezTo>
                  <a:lnTo>
                    <a:pt x="163356" y="943235"/>
                  </a:lnTo>
                  <a:cubicBezTo>
                    <a:pt x="163356" y="988344"/>
                    <a:pt x="126787" y="1024913"/>
                    <a:pt x="81678" y="1024913"/>
                  </a:cubicBezTo>
                  <a:lnTo>
                    <a:pt x="81678" y="1024913"/>
                  </a:lnTo>
                  <a:cubicBezTo>
                    <a:pt x="36568" y="1024913"/>
                    <a:pt x="0" y="988344"/>
                    <a:pt x="0" y="943235"/>
                  </a:cubicBezTo>
                  <a:lnTo>
                    <a:pt x="0" y="81678"/>
                  </a:lnTo>
                  <a:cubicBezTo>
                    <a:pt x="0" y="36568"/>
                    <a:pt x="36568" y="0"/>
                    <a:pt x="81678" y="0"/>
                  </a:cubicBezTo>
                  <a:close/>
                </a:path>
              </a:pathLst>
            </a:custGeom>
            <a:solidFill>
              <a:srgbClr val="FFD699">
                <a:alpha val="44706"/>
              </a:srgbClr>
            </a:solidFill>
          </p:spPr>
        </p:sp>
        <p:sp>
          <p:nvSpPr>
            <p:cNvPr id="66" name="TextBox 66"/>
            <p:cNvSpPr txBox="1"/>
            <p:nvPr/>
          </p:nvSpPr>
          <p:spPr>
            <a:xfrm>
              <a:off x="0" y="-9525"/>
              <a:ext cx="163356" cy="1034438"/>
            </a:xfrm>
            <a:prstGeom prst="rect">
              <a:avLst/>
            </a:prstGeom>
          </p:spPr>
          <p:txBody>
            <a:bodyPr lIns="50800" tIns="50800" rIns="50800" bIns="50800" rtlCol="0" anchor="ctr"/>
            <a:lstStyle/>
            <a:p>
              <a:pPr algn="ctr">
                <a:lnSpc>
                  <a:spcPts val="1889"/>
                </a:lnSpc>
              </a:pPr>
              <a:endParaRPr/>
            </a:p>
          </p:txBody>
        </p:sp>
      </p:grpSp>
      <p:grpSp>
        <p:nvGrpSpPr>
          <p:cNvPr id="67" name="Group 67"/>
          <p:cNvGrpSpPr/>
          <p:nvPr/>
        </p:nvGrpSpPr>
        <p:grpSpPr>
          <a:xfrm>
            <a:off x="5264717" y="2457185"/>
            <a:ext cx="261747" cy="261747"/>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9" name="TextBox 69"/>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0" name="Group 70"/>
          <p:cNvGrpSpPr/>
          <p:nvPr/>
        </p:nvGrpSpPr>
        <p:grpSpPr>
          <a:xfrm>
            <a:off x="5264717" y="3538590"/>
            <a:ext cx="261747" cy="26174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2" name="TextBox 72"/>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3" name="Group 73"/>
          <p:cNvGrpSpPr/>
          <p:nvPr/>
        </p:nvGrpSpPr>
        <p:grpSpPr>
          <a:xfrm>
            <a:off x="5264717" y="4085830"/>
            <a:ext cx="261747" cy="261747"/>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5" name="TextBox 75"/>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6" name="Group 76"/>
          <p:cNvGrpSpPr/>
          <p:nvPr/>
        </p:nvGrpSpPr>
        <p:grpSpPr>
          <a:xfrm>
            <a:off x="5264717" y="2990413"/>
            <a:ext cx="261747" cy="261747"/>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8" name="TextBox 78"/>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9" name="Group 79"/>
          <p:cNvGrpSpPr/>
          <p:nvPr/>
        </p:nvGrpSpPr>
        <p:grpSpPr>
          <a:xfrm>
            <a:off x="6956730" y="4634672"/>
            <a:ext cx="261747" cy="261747"/>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1" name="TextBox 81"/>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2" name="Group 82"/>
          <p:cNvGrpSpPr/>
          <p:nvPr/>
        </p:nvGrpSpPr>
        <p:grpSpPr>
          <a:xfrm>
            <a:off x="6392470" y="4634672"/>
            <a:ext cx="261747" cy="261747"/>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4" name="TextBox 84"/>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5" name="Group 85"/>
          <p:cNvGrpSpPr/>
          <p:nvPr/>
        </p:nvGrpSpPr>
        <p:grpSpPr>
          <a:xfrm>
            <a:off x="5828594" y="4634672"/>
            <a:ext cx="261747" cy="261747"/>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7" name="TextBox 8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8" name="Group 88"/>
          <p:cNvGrpSpPr/>
          <p:nvPr/>
        </p:nvGrpSpPr>
        <p:grpSpPr>
          <a:xfrm>
            <a:off x="5264717" y="4634672"/>
            <a:ext cx="261747" cy="261747"/>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90" name="TextBox 9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aphicFrame>
        <p:nvGraphicFramePr>
          <p:cNvPr id="91" name="Table 91"/>
          <p:cNvGraphicFramePr>
            <a:graphicFrameLocks noGrp="1"/>
          </p:cNvGraphicFramePr>
          <p:nvPr/>
        </p:nvGraphicFramePr>
        <p:xfrm>
          <a:off x="466224" y="5939416"/>
          <a:ext cx="6839951" cy="993052"/>
        </p:xfrm>
        <a:graphic>
          <a:graphicData uri="http://schemas.openxmlformats.org/drawingml/2006/table">
            <a:tbl>
              <a:tblPr/>
              <a:tblGrid>
                <a:gridCol w="1126292"/>
                <a:gridCol w="1124160"/>
                <a:gridCol w="1262191"/>
                <a:gridCol w="1218826"/>
                <a:gridCol w="2108482"/>
              </a:tblGrid>
              <a:tr h="496526">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bravery</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creativity</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joy</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patience</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recognizing others’ strengths</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496526">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collaboration</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curiosity</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kindness</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perseverance</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MP Sharp Sans Display 2"/>
                          <a:ea typeface="CMP Sharp Sans Display 2"/>
                          <a:cs typeface="CMP Sharp Sans Display 2"/>
                          <a:sym typeface="CMP Sharp Sans Display 2"/>
                        </a:rPr>
                        <a:t>other: ___________________</a:t>
                      </a:r>
                      <a:endParaRPr lang="en-US" sz="1100"/>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bl>
          </a:graphicData>
        </a:graphic>
      </p:graphicFrame>
      <p:grpSp>
        <p:nvGrpSpPr>
          <p:cNvPr id="92" name="Group 92"/>
          <p:cNvGrpSpPr/>
          <p:nvPr/>
        </p:nvGrpSpPr>
        <p:grpSpPr>
          <a:xfrm>
            <a:off x="489382" y="7789806"/>
            <a:ext cx="6832232" cy="1540521"/>
            <a:chOff x="0" y="0"/>
            <a:chExt cx="2381606" cy="537001"/>
          </a:xfrm>
          <a:solidFill>
            <a:srgbClr val="FFF4E3"/>
          </a:solidFill>
        </p:grpSpPr>
        <p:sp>
          <p:nvSpPr>
            <p:cNvPr id="93" name="Freeform 93"/>
            <p:cNvSpPr/>
            <p:nvPr/>
          </p:nvSpPr>
          <p:spPr>
            <a:xfrm>
              <a:off x="0" y="0"/>
              <a:ext cx="2381606" cy="537001"/>
            </a:xfrm>
            <a:custGeom>
              <a:avLst/>
              <a:gdLst/>
              <a:ahLst/>
              <a:cxnLst/>
              <a:rect l="l" t="t" r="r" b="b"/>
              <a:pathLst>
                <a:path w="2381606" h="537001">
                  <a:moveTo>
                    <a:pt x="11331" y="0"/>
                  </a:moveTo>
                  <a:lnTo>
                    <a:pt x="2370275" y="0"/>
                  </a:lnTo>
                  <a:cubicBezTo>
                    <a:pt x="2373280" y="0"/>
                    <a:pt x="2376162" y="1194"/>
                    <a:pt x="2378287" y="3319"/>
                  </a:cubicBezTo>
                  <a:cubicBezTo>
                    <a:pt x="2380412" y="5444"/>
                    <a:pt x="2381606" y="8326"/>
                    <a:pt x="2381606" y="11331"/>
                  </a:cubicBezTo>
                  <a:lnTo>
                    <a:pt x="2381606" y="525669"/>
                  </a:lnTo>
                  <a:cubicBezTo>
                    <a:pt x="2381606" y="528675"/>
                    <a:pt x="2380412" y="531557"/>
                    <a:pt x="2378287" y="533682"/>
                  </a:cubicBezTo>
                  <a:cubicBezTo>
                    <a:pt x="2376162" y="535807"/>
                    <a:pt x="2373280" y="537001"/>
                    <a:pt x="2370275" y="537001"/>
                  </a:cubicBezTo>
                  <a:lnTo>
                    <a:pt x="11331" y="537001"/>
                  </a:lnTo>
                  <a:cubicBezTo>
                    <a:pt x="8326" y="537001"/>
                    <a:pt x="5444" y="535807"/>
                    <a:pt x="3319" y="533682"/>
                  </a:cubicBezTo>
                  <a:cubicBezTo>
                    <a:pt x="1194" y="531557"/>
                    <a:pt x="0" y="528675"/>
                    <a:pt x="0" y="525669"/>
                  </a:cubicBezTo>
                  <a:lnTo>
                    <a:pt x="0" y="11331"/>
                  </a:lnTo>
                  <a:cubicBezTo>
                    <a:pt x="0" y="8326"/>
                    <a:pt x="1194" y="5444"/>
                    <a:pt x="3319" y="3319"/>
                  </a:cubicBezTo>
                  <a:cubicBezTo>
                    <a:pt x="5444" y="1194"/>
                    <a:pt x="8326" y="0"/>
                    <a:pt x="11331" y="0"/>
                  </a:cubicBezTo>
                  <a:close/>
                </a:path>
              </a:pathLst>
            </a:custGeom>
            <a:grpFill/>
          </p:spPr>
        </p:sp>
        <p:sp>
          <p:nvSpPr>
            <p:cNvPr id="94" name="TextBox 94"/>
            <p:cNvSpPr txBox="1"/>
            <p:nvPr/>
          </p:nvSpPr>
          <p:spPr>
            <a:xfrm>
              <a:off x="0" y="-9525"/>
              <a:ext cx="2381606" cy="546526"/>
            </a:xfrm>
            <a:prstGeom prst="rect">
              <a:avLst/>
            </a:prstGeom>
            <a:grpFill/>
          </p:spPr>
          <p:txBody>
            <a:bodyPr lIns="50800" tIns="50800" rIns="50800" bIns="50800" rtlCol="0" anchor="ctr"/>
            <a:lstStyle/>
            <a:p>
              <a:pPr algn="ctr">
                <a:lnSpc>
                  <a:spcPts val="1889"/>
                </a:lnSpc>
              </a:pPr>
              <a:endParaRPr/>
            </a:p>
          </p:txBody>
        </p:sp>
      </p:grpSp>
      <p:sp>
        <p:nvSpPr>
          <p:cNvPr id="95" name="TextBox 95"/>
          <p:cNvSpPr txBox="1"/>
          <p:nvPr/>
        </p:nvSpPr>
        <p:spPr>
          <a:xfrm>
            <a:off x="551335" y="834232"/>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The program/exhibit you just experienced was designed to support kids and grown-ups to grow into the best versions of themselves. </a:t>
            </a:r>
            <a:r>
              <a:rPr lang="en-US" sz="1200" u="sng">
                <a:solidFill>
                  <a:srgbClr val="000000"/>
                </a:solidFill>
                <a:latin typeface="CMP Sharp Sans Display 6"/>
                <a:ea typeface="CMP Sharp Sans Display 6"/>
                <a:cs typeface="CMP Sharp Sans Display 6"/>
                <a:sym typeface="CMP Sharp Sans Display 6"/>
              </a:rPr>
              <a:t>We call what makes up our best selves our “character.” </a:t>
            </a:r>
            <a:r>
              <a:rPr lang="en-US" sz="1200">
                <a:solidFill>
                  <a:srgbClr val="000000"/>
                </a:solidFill>
                <a:latin typeface="CMP Sharp Sans Display 6"/>
                <a:ea typeface="CMP Sharp Sans Display 6"/>
                <a:cs typeface="CMP Sharp Sans Display 6"/>
                <a:sym typeface="CMP Sharp Sans Display 6"/>
              </a:rPr>
              <a:t>This optional, anonymous survey will help us learn what we’re doing well and how we can improve. You can skip questions you don’t want to answer. If you’re a kid, please complete this with a grown-up. </a:t>
            </a:r>
          </a:p>
        </p:txBody>
      </p:sp>
      <p:sp>
        <p:nvSpPr>
          <p:cNvPr id="96" name="TextBox 96"/>
          <p:cNvSpPr txBox="1"/>
          <p:nvPr/>
        </p:nvSpPr>
        <p:spPr>
          <a:xfrm>
            <a:off x="466224" y="377190"/>
            <a:ext cx="6839951" cy="330200"/>
          </a:xfrm>
          <a:prstGeom prst="rect">
            <a:avLst/>
          </a:prstGeom>
        </p:spPr>
        <p:txBody>
          <a:bodyPr lIns="0" tIns="0" rIns="0" bIns="0" rtlCol="0" anchor="t">
            <a:spAutoFit/>
          </a:bodyPr>
          <a:lstStyle/>
          <a:p>
            <a:pPr algn="ctr">
              <a:lnSpc>
                <a:spcPts val="2799"/>
              </a:lnSpc>
              <a:spcBef>
                <a:spcPct val="0"/>
              </a:spcBef>
            </a:pPr>
            <a:r>
              <a:rPr lang="en-US" sz="1999">
                <a:solidFill>
                  <a:srgbClr val="F15A32"/>
                </a:solidFill>
                <a:latin typeface="CMP Sharp Sans Display 3"/>
                <a:ea typeface="CMP Sharp Sans Display 3"/>
                <a:cs typeface="CMP Sharp Sans Display 3"/>
                <a:sym typeface="CMP Sharp Sans Display 3"/>
              </a:rPr>
              <a:t>Museum Experience Character Survey</a:t>
            </a:r>
          </a:p>
        </p:txBody>
      </p:sp>
      <p:sp>
        <p:nvSpPr>
          <p:cNvPr id="97" name="TextBox 97"/>
          <p:cNvSpPr txBox="1"/>
          <p:nvPr/>
        </p:nvSpPr>
        <p:spPr>
          <a:xfrm>
            <a:off x="6862701" y="2116137"/>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YES!</a:t>
            </a:r>
          </a:p>
        </p:txBody>
      </p:sp>
      <p:sp>
        <p:nvSpPr>
          <p:cNvPr id="98" name="TextBox 98"/>
          <p:cNvSpPr txBox="1"/>
          <p:nvPr/>
        </p:nvSpPr>
        <p:spPr>
          <a:xfrm>
            <a:off x="6298441" y="2116137"/>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yes</a:t>
            </a:r>
          </a:p>
        </p:txBody>
      </p:sp>
      <p:sp>
        <p:nvSpPr>
          <p:cNvPr id="99" name="TextBox 99"/>
          <p:cNvSpPr txBox="1"/>
          <p:nvPr/>
        </p:nvSpPr>
        <p:spPr>
          <a:xfrm>
            <a:off x="5734565" y="2116137"/>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no</a:t>
            </a:r>
          </a:p>
        </p:txBody>
      </p:sp>
      <p:sp>
        <p:nvSpPr>
          <p:cNvPr id="100" name="TextBox 100"/>
          <p:cNvSpPr txBox="1"/>
          <p:nvPr/>
        </p:nvSpPr>
        <p:spPr>
          <a:xfrm>
            <a:off x="5170688" y="2116137"/>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NO!</a:t>
            </a:r>
          </a:p>
        </p:txBody>
      </p:sp>
      <p:sp>
        <p:nvSpPr>
          <p:cNvPr id="101" name="TextBox 101"/>
          <p:cNvSpPr txBox="1"/>
          <p:nvPr/>
        </p:nvSpPr>
        <p:spPr>
          <a:xfrm>
            <a:off x="566773" y="3025394"/>
            <a:ext cx="4033634"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...use appropriate </a:t>
            </a:r>
            <a:r>
              <a:rPr lang="en-US" sz="1200" u="sng">
                <a:solidFill>
                  <a:srgbClr val="000000"/>
                </a:solidFill>
                <a:latin typeface="CMP Sharp Sans Display 2"/>
                <a:ea typeface="CMP Sharp Sans Display 2"/>
                <a:cs typeface="CMP Sharp Sans Display 2"/>
                <a:sym typeface="CMP Sharp Sans Display 2"/>
              </a:rPr>
              <a:t>vocabulary </a:t>
            </a:r>
            <a:r>
              <a:rPr lang="en-US" sz="1200">
                <a:solidFill>
                  <a:srgbClr val="000000"/>
                </a:solidFill>
                <a:latin typeface="CMP Sharp Sans Display 2"/>
                <a:ea typeface="CMP Sharp Sans Display 2"/>
                <a:cs typeface="CMP Sharp Sans Display 2"/>
                <a:sym typeface="CMP Sharp Sans Display 2"/>
              </a:rPr>
              <a:t>about character? </a:t>
            </a:r>
          </a:p>
        </p:txBody>
      </p:sp>
      <p:sp>
        <p:nvSpPr>
          <p:cNvPr id="102" name="TextBox 102"/>
          <p:cNvSpPr txBox="1"/>
          <p:nvPr/>
        </p:nvSpPr>
        <p:spPr>
          <a:xfrm>
            <a:off x="566773" y="4643346"/>
            <a:ext cx="3419555"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...prompt </a:t>
            </a:r>
            <a:r>
              <a:rPr lang="en-US" sz="1200" u="sng">
                <a:solidFill>
                  <a:srgbClr val="000000"/>
                </a:solidFill>
                <a:latin typeface="CMP Sharp Sans Display 2"/>
                <a:ea typeface="CMP Sharp Sans Display 2"/>
                <a:cs typeface="CMP Sharp Sans Display 2"/>
                <a:sym typeface="CMP Sharp Sans Display 2"/>
              </a:rPr>
              <a:t>learning</a:t>
            </a:r>
            <a:r>
              <a:rPr lang="en-US" sz="1200">
                <a:solidFill>
                  <a:srgbClr val="000000"/>
                </a:solidFill>
                <a:latin typeface="CMP Sharp Sans Display 2"/>
                <a:ea typeface="CMP Sharp Sans Display 2"/>
                <a:cs typeface="CMP Sharp Sans Display 2"/>
                <a:sym typeface="CMP Sharp Sans Display 2"/>
              </a:rPr>
              <a:t> about character?</a:t>
            </a:r>
          </a:p>
        </p:txBody>
      </p:sp>
      <p:sp>
        <p:nvSpPr>
          <p:cNvPr id="103" name="TextBox 103"/>
          <p:cNvSpPr txBox="1"/>
          <p:nvPr/>
        </p:nvSpPr>
        <p:spPr>
          <a:xfrm>
            <a:off x="566773" y="3565563"/>
            <a:ext cx="3707991"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...align with your </a:t>
            </a:r>
            <a:r>
              <a:rPr lang="en-US" sz="1200" u="sng">
                <a:solidFill>
                  <a:srgbClr val="000000"/>
                </a:solidFill>
                <a:latin typeface="CMP Sharp Sans Display 2"/>
                <a:ea typeface="CMP Sharp Sans Display 2"/>
                <a:cs typeface="CMP Sharp Sans Display 2"/>
                <a:sym typeface="CMP Sharp Sans Display 2"/>
              </a:rPr>
              <a:t>values</a:t>
            </a:r>
            <a:r>
              <a:rPr lang="en-US" sz="1200">
                <a:solidFill>
                  <a:srgbClr val="000000"/>
                </a:solidFill>
                <a:latin typeface="CMP Sharp Sans Display 2"/>
                <a:ea typeface="CMP Sharp Sans Display 2"/>
                <a:cs typeface="CMP Sharp Sans Display 2"/>
                <a:sym typeface="CMP Sharp Sans Display 2"/>
              </a:rPr>
              <a:t>?</a:t>
            </a:r>
          </a:p>
        </p:txBody>
      </p:sp>
      <p:sp>
        <p:nvSpPr>
          <p:cNvPr id="104" name="TextBox 104"/>
          <p:cNvSpPr txBox="1"/>
          <p:nvPr/>
        </p:nvSpPr>
        <p:spPr>
          <a:xfrm>
            <a:off x="566773" y="4104029"/>
            <a:ext cx="3707991"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...introduce you to </a:t>
            </a:r>
            <a:r>
              <a:rPr lang="en-US" sz="1200" u="sng">
                <a:solidFill>
                  <a:srgbClr val="000000"/>
                </a:solidFill>
                <a:latin typeface="CMP Sharp Sans Display 2"/>
                <a:ea typeface="CMP Sharp Sans Display 2"/>
                <a:cs typeface="CMP Sharp Sans Display 2"/>
                <a:sym typeface="CMP Sharp Sans Display 2"/>
              </a:rPr>
              <a:t>new perspectives</a:t>
            </a:r>
            <a:r>
              <a:rPr lang="en-US" sz="1200">
                <a:solidFill>
                  <a:srgbClr val="000000"/>
                </a:solidFill>
                <a:latin typeface="CMP Sharp Sans Display 2"/>
                <a:ea typeface="CMP Sharp Sans Display 2"/>
                <a:cs typeface="CMP Sharp Sans Display 2"/>
                <a:sym typeface="CMP Sharp Sans Display 2"/>
              </a:rPr>
              <a:t>?</a:t>
            </a:r>
          </a:p>
        </p:txBody>
      </p:sp>
      <p:sp>
        <p:nvSpPr>
          <p:cNvPr id="105" name="TextBox 105"/>
          <p:cNvSpPr txBox="1"/>
          <p:nvPr/>
        </p:nvSpPr>
        <p:spPr>
          <a:xfrm>
            <a:off x="492821" y="5380428"/>
            <a:ext cx="6832232" cy="478790"/>
          </a:xfrm>
          <a:prstGeom prst="rect">
            <a:avLst/>
          </a:prstGeom>
        </p:spPr>
        <p:txBody>
          <a:bodyPr lIns="0" tIns="0" rIns="0" bIns="0" rtlCol="0" anchor="t">
            <a:spAutoFit/>
          </a:bodyPr>
          <a:lstStyle/>
          <a:p>
            <a:pPr algn="l">
              <a:lnSpc>
                <a:spcPts val="1959"/>
              </a:lnSpc>
            </a:pPr>
            <a:r>
              <a:rPr lang="en-US" sz="1399">
                <a:solidFill>
                  <a:srgbClr val="000000"/>
                </a:solidFill>
                <a:latin typeface="CMP Sharp Sans Display 4"/>
                <a:ea typeface="CMP Sharp Sans Display 4"/>
                <a:cs typeface="CMP Sharp Sans Display 4"/>
                <a:sym typeface="CMP Sharp Sans Display 4"/>
              </a:rPr>
              <a:t>2. Did the program/exhibit support you or your group members to practice any of the</a:t>
            </a:r>
          </a:p>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     following character skills? (circle all that apply)</a:t>
            </a:r>
          </a:p>
        </p:txBody>
      </p:sp>
      <p:sp>
        <p:nvSpPr>
          <p:cNvPr id="106" name="TextBox 106"/>
          <p:cNvSpPr txBox="1"/>
          <p:nvPr/>
        </p:nvSpPr>
        <p:spPr>
          <a:xfrm>
            <a:off x="680138" y="8208906"/>
            <a:ext cx="6618319" cy="1036319"/>
          </a:xfrm>
          <a:prstGeom prst="rect">
            <a:avLst/>
          </a:prstGeom>
        </p:spPr>
        <p:txBody>
          <a:bodyPr lIns="0" tIns="0" rIns="0" bIns="0" rtlCol="0" anchor="t">
            <a:spAutoFit/>
          </a:bodyPr>
          <a:lstStyle/>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p:txBody>
      </p:sp>
      <p:sp>
        <p:nvSpPr>
          <p:cNvPr id="107" name="TextBox 107"/>
          <p:cNvSpPr txBox="1"/>
          <p:nvPr/>
        </p:nvSpPr>
        <p:spPr>
          <a:xfrm>
            <a:off x="466224" y="7234816"/>
            <a:ext cx="6832232" cy="512961"/>
          </a:xfrm>
          <a:prstGeom prst="rect">
            <a:avLst/>
          </a:prstGeom>
        </p:spPr>
        <p:txBody>
          <a:bodyPr lIns="0" tIns="0" rIns="0" bIns="0" rtlCol="0" anchor="t">
            <a:spAutoFit/>
          </a:bodyPr>
          <a:lstStyle/>
          <a:p>
            <a:pPr algn="l">
              <a:lnSpc>
                <a:spcPts val="1959"/>
              </a:lnSpc>
            </a:pPr>
            <a:r>
              <a:rPr lang="en-US" sz="1399" dirty="0">
                <a:solidFill>
                  <a:srgbClr val="000000"/>
                </a:solidFill>
                <a:latin typeface="CMP Sharp Sans Display 4"/>
                <a:ea typeface="CMP Sharp Sans Display 4"/>
                <a:cs typeface="CMP Sharp Sans Display 4"/>
                <a:sym typeface="CMP Sharp Sans Display 4"/>
              </a:rPr>
              <a:t>3. If you circled anything in question 2, please share an example of how you or </a:t>
            </a:r>
            <a:r>
              <a:rPr lang="en-US" sz="1399" dirty="0" smtClean="0">
                <a:solidFill>
                  <a:srgbClr val="000000"/>
                </a:solidFill>
                <a:latin typeface="CMP Sharp Sans Display 4"/>
                <a:ea typeface="CMP Sharp Sans Display 4"/>
                <a:cs typeface="CMP Sharp Sans Display 4"/>
                <a:sym typeface="CMP Sharp Sans Display 4"/>
              </a:rPr>
              <a:t>someone in </a:t>
            </a:r>
            <a:r>
              <a:rPr lang="en-US" sz="1399" dirty="0">
                <a:solidFill>
                  <a:srgbClr val="000000"/>
                </a:solidFill>
                <a:latin typeface="CMP Sharp Sans Display 4"/>
                <a:ea typeface="CMP Sharp Sans Display 4"/>
                <a:cs typeface="CMP Sharp Sans Display 4"/>
                <a:sym typeface="CMP Sharp Sans Display 4"/>
              </a:rPr>
              <a:t>your group practiced a character skill in the program/exhibit:</a:t>
            </a:r>
          </a:p>
        </p:txBody>
      </p:sp>
      <p:sp>
        <p:nvSpPr>
          <p:cNvPr id="108" name="TextBox 108"/>
          <p:cNvSpPr txBox="1"/>
          <p:nvPr/>
        </p:nvSpPr>
        <p:spPr>
          <a:xfrm>
            <a:off x="6147490" y="9387478"/>
            <a:ext cx="557602" cy="23114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OVER</a:t>
            </a:r>
          </a:p>
        </p:txBody>
      </p:sp>
      <p:sp>
        <p:nvSpPr>
          <p:cNvPr id="109" name="AutoShape 109"/>
          <p:cNvSpPr/>
          <p:nvPr/>
        </p:nvSpPr>
        <p:spPr>
          <a:xfrm>
            <a:off x="6760794" y="9512573"/>
            <a:ext cx="564260" cy="0"/>
          </a:xfrm>
          <a:prstGeom prst="line">
            <a:avLst/>
          </a:prstGeom>
          <a:ln w="38100" cap="flat">
            <a:solidFill>
              <a:srgbClr val="000000"/>
            </a:solidFill>
            <a:prstDash val="solid"/>
            <a:headEnd type="none" w="sm" len="sm"/>
            <a:tailEnd type="arrow" w="med"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6640" y="581565"/>
            <a:ext cx="6832232" cy="23114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4. Did the program/exhibit you just experienced...</a:t>
            </a:r>
          </a:p>
        </p:txBody>
      </p:sp>
      <p:grpSp>
        <p:nvGrpSpPr>
          <p:cNvPr id="3" name="Group 3"/>
          <p:cNvGrpSpPr/>
          <p:nvPr/>
        </p:nvGrpSpPr>
        <p:grpSpPr>
          <a:xfrm>
            <a:off x="425809" y="1065910"/>
            <a:ext cx="6843391" cy="482167"/>
            <a:chOff x="0" y="0"/>
            <a:chExt cx="2385496" cy="168076"/>
          </a:xfrm>
          <a:solidFill>
            <a:srgbClr val="FFF4E3"/>
          </a:solidFill>
        </p:grpSpPr>
        <p:sp>
          <p:nvSpPr>
            <p:cNvPr id="4" name="Freeform 4"/>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5" name="TextBox 5"/>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6" name="Group 6"/>
          <p:cNvGrpSpPr/>
          <p:nvPr/>
        </p:nvGrpSpPr>
        <p:grpSpPr>
          <a:xfrm>
            <a:off x="425809" y="1603909"/>
            <a:ext cx="6843391" cy="482167"/>
            <a:chOff x="0" y="0"/>
            <a:chExt cx="2385496" cy="168076"/>
          </a:xfrm>
          <a:solidFill>
            <a:srgbClr val="FFF4E3"/>
          </a:solidFill>
        </p:grpSpPr>
        <p:sp>
          <p:nvSpPr>
            <p:cNvPr id="7" name="Freeform 7"/>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8" name="TextBox 8"/>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9" name="Group 9"/>
          <p:cNvGrpSpPr/>
          <p:nvPr/>
        </p:nvGrpSpPr>
        <p:grpSpPr>
          <a:xfrm>
            <a:off x="425809" y="2143226"/>
            <a:ext cx="6843391" cy="482167"/>
            <a:chOff x="0" y="0"/>
            <a:chExt cx="2385496" cy="168076"/>
          </a:xfrm>
          <a:solidFill>
            <a:srgbClr val="FFF4E3"/>
          </a:solidFill>
        </p:grpSpPr>
        <p:sp>
          <p:nvSpPr>
            <p:cNvPr id="10" name="Freeform 10"/>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1" name="TextBox 11"/>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12" name="Group 12"/>
          <p:cNvGrpSpPr/>
          <p:nvPr/>
        </p:nvGrpSpPr>
        <p:grpSpPr>
          <a:xfrm>
            <a:off x="425809" y="2682543"/>
            <a:ext cx="6843391" cy="482167"/>
            <a:chOff x="0" y="0"/>
            <a:chExt cx="2385496" cy="168076"/>
          </a:xfrm>
          <a:solidFill>
            <a:srgbClr val="FFF4E3"/>
          </a:solidFill>
        </p:grpSpPr>
        <p:sp>
          <p:nvSpPr>
            <p:cNvPr id="13" name="Freeform 13"/>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4" name="TextBox 14"/>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sp>
        <p:nvSpPr>
          <p:cNvPr id="15" name="TextBox 15"/>
          <p:cNvSpPr txBox="1"/>
          <p:nvPr/>
        </p:nvSpPr>
        <p:spPr>
          <a:xfrm>
            <a:off x="514359" y="1198409"/>
            <a:ext cx="4627268"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...provide a </a:t>
            </a:r>
            <a:r>
              <a:rPr lang="en-US" sz="1200" u="sng">
                <a:solidFill>
                  <a:srgbClr val="000000"/>
                </a:solidFill>
                <a:latin typeface="CMP Sharp Sans Display 2"/>
                <a:ea typeface="CMP Sharp Sans Display 2"/>
                <a:cs typeface="CMP Sharp Sans Display 2"/>
                <a:sym typeface="CMP Sharp Sans Display 2"/>
              </a:rPr>
              <a:t>safe space</a:t>
            </a:r>
            <a:r>
              <a:rPr lang="en-US" sz="1200">
                <a:solidFill>
                  <a:srgbClr val="000000"/>
                </a:solidFill>
                <a:latin typeface="CMP Sharp Sans Display 2"/>
                <a:ea typeface="CMP Sharp Sans Display 2"/>
                <a:cs typeface="CMP Sharp Sans Display 2"/>
                <a:sym typeface="CMP Sharp Sans Display 2"/>
              </a:rPr>
              <a:t> to practice character skills?</a:t>
            </a:r>
          </a:p>
        </p:txBody>
      </p:sp>
      <p:grpSp>
        <p:nvGrpSpPr>
          <p:cNvPr id="16" name="Group 16"/>
          <p:cNvGrpSpPr/>
          <p:nvPr/>
        </p:nvGrpSpPr>
        <p:grpSpPr>
          <a:xfrm>
            <a:off x="436967" y="3221861"/>
            <a:ext cx="6843391" cy="482167"/>
            <a:chOff x="0" y="0"/>
            <a:chExt cx="2385496" cy="168076"/>
          </a:xfrm>
          <a:solidFill>
            <a:srgbClr val="FFF4E3"/>
          </a:solidFill>
        </p:grpSpPr>
        <p:sp>
          <p:nvSpPr>
            <p:cNvPr id="17" name="Freeform 17"/>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18" name="TextBox 18"/>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19" name="Group 19"/>
          <p:cNvGrpSpPr/>
          <p:nvPr/>
        </p:nvGrpSpPr>
        <p:grpSpPr>
          <a:xfrm>
            <a:off x="425809" y="3771352"/>
            <a:ext cx="6843391" cy="482167"/>
            <a:chOff x="0" y="0"/>
            <a:chExt cx="2385496" cy="168076"/>
          </a:xfrm>
          <a:solidFill>
            <a:srgbClr val="FFF4E3"/>
          </a:solidFill>
        </p:grpSpPr>
        <p:sp>
          <p:nvSpPr>
            <p:cNvPr id="20" name="Freeform 20"/>
            <p:cNvSpPr/>
            <p:nvPr/>
          </p:nvSpPr>
          <p:spPr>
            <a:xfrm>
              <a:off x="0" y="0"/>
              <a:ext cx="2385496" cy="168076"/>
            </a:xfrm>
            <a:custGeom>
              <a:avLst/>
              <a:gdLst/>
              <a:ahLst/>
              <a:cxnLst/>
              <a:rect l="l" t="t" r="r" b="b"/>
              <a:pathLst>
                <a:path w="2385496" h="168076">
                  <a:moveTo>
                    <a:pt x="11313" y="0"/>
                  </a:moveTo>
                  <a:lnTo>
                    <a:pt x="2374183" y="0"/>
                  </a:lnTo>
                  <a:cubicBezTo>
                    <a:pt x="2377183" y="0"/>
                    <a:pt x="2380061" y="1192"/>
                    <a:pt x="2382182" y="3313"/>
                  </a:cubicBezTo>
                  <a:cubicBezTo>
                    <a:pt x="2384304" y="5435"/>
                    <a:pt x="2385496" y="8313"/>
                    <a:pt x="2385496" y="11313"/>
                  </a:cubicBezTo>
                  <a:lnTo>
                    <a:pt x="2385496" y="156763"/>
                  </a:lnTo>
                  <a:cubicBezTo>
                    <a:pt x="2385496" y="159763"/>
                    <a:pt x="2384304" y="162641"/>
                    <a:pt x="2382182" y="164762"/>
                  </a:cubicBezTo>
                  <a:cubicBezTo>
                    <a:pt x="2380061" y="166884"/>
                    <a:pt x="2377183" y="168076"/>
                    <a:pt x="2374183" y="168076"/>
                  </a:cubicBezTo>
                  <a:lnTo>
                    <a:pt x="11313" y="168076"/>
                  </a:lnTo>
                  <a:cubicBezTo>
                    <a:pt x="5065" y="168076"/>
                    <a:pt x="0" y="163011"/>
                    <a:pt x="0" y="156763"/>
                  </a:cubicBezTo>
                  <a:lnTo>
                    <a:pt x="0" y="11313"/>
                  </a:lnTo>
                  <a:cubicBezTo>
                    <a:pt x="0" y="8313"/>
                    <a:pt x="1192" y="5435"/>
                    <a:pt x="3313" y="3313"/>
                  </a:cubicBezTo>
                  <a:cubicBezTo>
                    <a:pt x="5435" y="1192"/>
                    <a:pt x="8313" y="0"/>
                    <a:pt x="11313" y="0"/>
                  </a:cubicBezTo>
                  <a:close/>
                </a:path>
              </a:pathLst>
            </a:custGeom>
            <a:grpFill/>
          </p:spPr>
        </p:sp>
        <p:sp>
          <p:nvSpPr>
            <p:cNvPr id="21" name="TextBox 21"/>
            <p:cNvSpPr txBox="1"/>
            <p:nvPr/>
          </p:nvSpPr>
          <p:spPr>
            <a:xfrm>
              <a:off x="0" y="-9525"/>
              <a:ext cx="2385496" cy="177601"/>
            </a:xfrm>
            <a:prstGeom prst="rect">
              <a:avLst/>
            </a:prstGeom>
            <a:grpFill/>
          </p:spPr>
          <p:txBody>
            <a:bodyPr lIns="50800" tIns="50800" rIns="50800" bIns="50800" rtlCol="0" anchor="ctr"/>
            <a:lstStyle/>
            <a:p>
              <a:pPr algn="ctr">
                <a:lnSpc>
                  <a:spcPts val="1889"/>
                </a:lnSpc>
              </a:pPr>
              <a:endParaRPr/>
            </a:p>
          </p:txBody>
        </p:sp>
      </p:grpSp>
      <p:grpSp>
        <p:nvGrpSpPr>
          <p:cNvPr id="22" name="Group 22"/>
          <p:cNvGrpSpPr/>
          <p:nvPr/>
        </p:nvGrpSpPr>
        <p:grpSpPr>
          <a:xfrm>
            <a:off x="6804012" y="763810"/>
            <a:ext cx="468626" cy="3489709"/>
            <a:chOff x="0" y="0"/>
            <a:chExt cx="163356" cy="1216456"/>
          </a:xfrm>
        </p:grpSpPr>
        <p:sp>
          <p:nvSpPr>
            <p:cNvPr id="23" name="Freeform 23"/>
            <p:cNvSpPr/>
            <p:nvPr/>
          </p:nvSpPr>
          <p:spPr>
            <a:xfrm>
              <a:off x="0" y="0"/>
              <a:ext cx="163356" cy="1216456"/>
            </a:xfrm>
            <a:custGeom>
              <a:avLst/>
              <a:gdLst/>
              <a:ahLst/>
              <a:cxnLst/>
              <a:rect l="l" t="t" r="r" b="b"/>
              <a:pathLst>
                <a:path w="163356" h="1216456">
                  <a:moveTo>
                    <a:pt x="81678" y="0"/>
                  </a:moveTo>
                  <a:lnTo>
                    <a:pt x="81678" y="0"/>
                  </a:lnTo>
                  <a:cubicBezTo>
                    <a:pt x="103340" y="0"/>
                    <a:pt x="124115" y="8605"/>
                    <a:pt x="139433" y="23923"/>
                  </a:cubicBezTo>
                  <a:cubicBezTo>
                    <a:pt x="154750" y="39240"/>
                    <a:pt x="163356" y="60016"/>
                    <a:pt x="163356" y="81678"/>
                  </a:cubicBezTo>
                  <a:lnTo>
                    <a:pt x="163356" y="1134779"/>
                  </a:lnTo>
                  <a:cubicBezTo>
                    <a:pt x="163356" y="1179888"/>
                    <a:pt x="126787" y="1216456"/>
                    <a:pt x="81678" y="1216456"/>
                  </a:cubicBezTo>
                  <a:lnTo>
                    <a:pt x="81678" y="1216456"/>
                  </a:lnTo>
                  <a:cubicBezTo>
                    <a:pt x="36568" y="1216456"/>
                    <a:pt x="0" y="1179888"/>
                    <a:pt x="0" y="1134779"/>
                  </a:cubicBezTo>
                  <a:lnTo>
                    <a:pt x="0" y="81678"/>
                  </a:lnTo>
                  <a:cubicBezTo>
                    <a:pt x="0" y="36568"/>
                    <a:pt x="36568" y="0"/>
                    <a:pt x="81678" y="0"/>
                  </a:cubicBezTo>
                  <a:close/>
                </a:path>
              </a:pathLst>
            </a:custGeom>
            <a:solidFill>
              <a:srgbClr val="FFD699">
                <a:alpha val="44706"/>
              </a:srgbClr>
            </a:solidFill>
          </p:spPr>
        </p:sp>
        <p:sp>
          <p:nvSpPr>
            <p:cNvPr id="24" name="TextBox 24"/>
            <p:cNvSpPr txBox="1"/>
            <p:nvPr/>
          </p:nvSpPr>
          <p:spPr>
            <a:xfrm>
              <a:off x="0" y="-9525"/>
              <a:ext cx="163356" cy="1225981"/>
            </a:xfrm>
            <a:prstGeom prst="rect">
              <a:avLst/>
            </a:prstGeom>
          </p:spPr>
          <p:txBody>
            <a:bodyPr lIns="50800" tIns="50800" rIns="50800" bIns="50800" rtlCol="0" anchor="ctr"/>
            <a:lstStyle/>
            <a:p>
              <a:pPr algn="ctr">
                <a:lnSpc>
                  <a:spcPts val="1889"/>
                </a:lnSpc>
              </a:pPr>
              <a:endParaRPr/>
            </a:p>
          </p:txBody>
        </p:sp>
      </p:grpSp>
      <p:grpSp>
        <p:nvGrpSpPr>
          <p:cNvPr id="25" name="Group 25"/>
          <p:cNvGrpSpPr/>
          <p:nvPr/>
        </p:nvGrpSpPr>
        <p:grpSpPr>
          <a:xfrm>
            <a:off x="6904315" y="1168198"/>
            <a:ext cx="261747" cy="26174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27" name="TextBox 2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28" name="Group 28"/>
          <p:cNvGrpSpPr/>
          <p:nvPr/>
        </p:nvGrpSpPr>
        <p:grpSpPr>
          <a:xfrm>
            <a:off x="6904315" y="2249604"/>
            <a:ext cx="261747" cy="26174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0" name="TextBox 3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31" name="Group 31"/>
          <p:cNvGrpSpPr/>
          <p:nvPr/>
        </p:nvGrpSpPr>
        <p:grpSpPr>
          <a:xfrm>
            <a:off x="6904315" y="2796843"/>
            <a:ext cx="261747" cy="26174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3" name="TextBox 3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34" name="Group 34"/>
          <p:cNvGrpSpPr/>
          <p:nvPr/>
        </p:nvGrpSpPr>
        <p:grpSpPr>
          <a:xfrm>
            <a:off x="6904315" y="1701427"/>
            <a:ext cx="261747" cy="26174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36" name="TextBox 36"/>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37" name="Group 37"/>
          <p:cNvGrpSpPr/>
          <p:nvPr/>
        </p:nvGrpSpPr>
        <p:grpSpPr>
          <a:xfrm>
            <a:off x="6239753" y="763810"/>
            <a:ext cx="468626" cy="3489709"/>
            <a:chOff x="0" y="0"/>
            <a:chExt cx="163356" cy="1216456"/>
          </a:xfrm>
        </p:grpSpPr>
        <p:sp>
          <p:nvSpPr>
            <p:cNvPr id="38" name="Freeform 38"/>
            <p:cNvSpPr/>
            <p:nvPr/>
          </p:nvSpPr>
          <p:spPr>
            <a:xfrm>
              <a:off x="0" y="0"/>
              <a:ext cx="163356" cy="1216456"/>
            </a:xfrm>
            <a:custGeom>
              <a:avLst/>
              <a:gdLst/>
              <a:ahLst/>
              <a:cxnLst/>
              <a:rect l="l" t="t" r="r" b="b"/>
              <a:pathLst>
                <a:path w="163356" h="1216456">
                  <a:moveTo>
                    <a:pt x="81678" y="0"/>
                  </a:moveTo>
                  <a:lnTo>
                    <a:pt x="81678" y="0"/>
                  </a:lnTo>
                  <a:cubicBezTo>
                    <a:pt x="103340" y="0"/>
                    <a:pt x="124115" y="8605"/>
                    <a:pt x="139433" y="23923"/>
                  </a:cubicBezTo>
                  <a:cubicBezTo>
                    <a:pt x="154750" y="39240"/>
                    <a:pt x="163356" y="60016"/>
                    <a:pt x="163356" y="81678"/>
                  </a:cubicBezTo>
                  <a:lnTo>
                    <a:pt x="163356" y="1134779"/>
                  </a:lnTo>
                  <a:cubicBezTo>
                    <a:pt x="163356" y="1179888"/>
                    <a:pt x="126787" y="1216456"/>
                    <a:pt x="81678" y="1216456"/>
                  </a:cubicBezTo>
                  <a:lnTo>
                    <a:pt x="81678" y="1216456"/>
                  </a:lnTo>
                  <a:cubicBezTo>
                    <a:pt x="36568" y="1216456"/>
                    <a:pt x="0" y="1179888"/>
                    <a:pt x="0" y="1134779"/>
                  </a:cubicBezTo>
                  <a:lnTo>
                    <a:pt x="0" y="81678"/>
                  </a:lnTo>
                  <a:cubicBezTo>
                    <a:pt x="0" y="36568"/>
                    <a:pt x="36568" y="0"/>
                    <a:pt x="81678" y="0"/>
                  </a:cubicBezTo>
                  <a:close/>
                </a:path>
              </a:pathLst>
            </a:custGeom>
            <a:solidFill>
              <a:srgbClr val="FFD699">
                <a:alpha val="44706"/>
              </a:srgbClr>
            </a:solidFill>
          </p:spPr>
        </p:sp>
        <p:sp>
          <p:nvSpPr>
            <p:cNvPr id="39" name="TextBox 39"/>
            <p:cNvSpPr txBox="1"/>
            <p:nvPr/>
          </p:nvSpPr>
          <p:spPr>
            <a:xfrm>
              <a:off x="0" y="-9525"/>
              <a:ext cx="163356" cy="1225981"/>
            </a:xfrm>
            <a:prstGeom prst="rect">
              <a:avLst/>
            </a:prstGeom>
          </p:spPr>
          <p:txBody>
            <a:bodyPr lIns="50800" tIns="50800" rIns="50800" bIns="50800" rtlCol="0" anchor="ctr"/>
            <a:lstStyle/>
            <a:p>
              <a:pPr algn="ctr">
                <a:lnSpc>
                  <a:spcPts val="1889"/>
                </a:lnSpc>
              </a:pPr>
              <a:endParaRPr/>
            </a:p>
          </p:txBody>
        </p:sp>
      </p:grpSp>
      <p:grpSp>
        <p:nvGrpSpPr>
          <p:cNvPr id="40" name="Group 40"/>
          <p:cNvGrpSpPr/>
          <p:nvPr/>
        </p:nvGrpSpPr>
        <p:grpSpPr>
          <a:xfrm>
            <a:off x="6340056" y="1168198"/>
            <a:ext cx="261747" cy="261747"/>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2" name="TextBox 42"/>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3" name="Group 43"/>
          <p:cNvGrpSpPr/>
          <p:nvPr/>
        </p:nvGrpSpPr>
        <p:grpSpPr>
          <a:xfrm>
            <a:off x="6340056" y="2249604"/>
            <a:ext cx="261747" cy="261747"/>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5" name="TextBox 45"/>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6" name="Group 46"/>
          <p:cNvGrpSpPr/>
          <p:nvPr/>
        </p:nvGrpSpPr>
        <p:grpSpPr>
          <a:xfrm>
            <a:off x="6340056" y="2796843"/>
            <a:ext cx="261747" cy="261747"/>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48" name="TextBox 48"/>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49" name="Group 49"/>
          <p:cNvGrpSpPr/>
          <p:nvPr/>
        </p:nvGrpSpPr>
        <p:grpSpPr>
          <a:xfrm>
            <a:off x="6340056" y="1701427"/>
            <a:ext cx="261747" cy="261747"/>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51" name="TextBox 51"/>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52" name="Group 52"/>
          <p:cNvGrpSpPr/>
          <p:nvPr/>
        </p:nvGrpSpPr>
        <p:grpSpPr>
          <a:xfrm>
            <a:off x="5675876" y="763810"/>
            <a:ext cx="468626" cy="3489709"/>
            <a:chOff x="0" y="0"/>
            <a:chExt cx="163356" cy="1216456"/>
          </a:xfrm>
        </p:grpSpPr>
        <p:sp>
          <p:nvSpPr>
            <p:cNvPr id="53" name="Freeform 53"/>
            <p:cNvSpPr/>
            <p:nvPr/>
          </p:nvSpPr>
          <p:spPr>
            <a:xfrm>
              <a:off x="0" y="0"/>
              <a:ext cx="163356" cy="1216456"/>
            </a:xfrm>
            <a:custGeom>
              <a:avLst/>
              <a:gdLst/>
              <a:ahLst/>
              <a:cxnLst/>
              <a:rect l="l" t="t" r="r" b="b"/>
              <a:pathLst>
                <a:path w="163356" h="1216456">
                  <a:moveTo>
                    <a:pt x="81678" y="0"/>
                  </a:moveTo>
                  <a:lnTo>
                    <a:pt x="81678" y="0"/>
                  </a:lnTo>
                  <a:cubicBezTo>
                    <a:pt x="103340" y="0"/>
                    <a:pt x="124115" y="8605"/>
                    <a:pt x="139433" y="23923"/>
                  </a:cubicBezTo>
                  <a:cubicBezTo>
                    <a:pt x="154750" y="39240"/>
                    <a:pt x="163356" y="60016"/>
                    <a:pt x="163356" y="81678"/>
                  </a:cubicBezTo>
                  <a:lnTo>
                    <a:pt x="163356" y="1134779"/>
                  </a:lnTo>
                  <a:cubicBezTo>
                    <a:pt x="163356" y="1179888"/>
                    <a:pt x="126787" y="1216456"/>
                    <a:pt x="81678" y="1216456"/>
                  </a:cubicBezTo>
                  <a:lnTo>
                    <a:pt x="81678" y="1216456"/>
                  </a:lnTo>
                  <a:cubicBezTo>
                    <a:pt x="36568" y="1216456"/>
                    <a:pt x="0" y="1179888"/>
                    <a:pt x="0" y="1134779"/>
                  </a:cubicBezTo>
                  <a:lnTo>
                    <a:pt x="0" y="81678"/>
                  </a:lnTo>
                  <a:cubicBezTo>
                    <a:pt x="0" y="36568"/>
                    <a:pt x="36568" y="0"/>
                    <a:pt x="81678" y="0"/>
                  </a:cubicBezTo>
                  <a:close/>
                </a:path>
              </a:pathLst>
            </a:custGeom>
            <a:solidFill>
              <a:srgbClr val="FFD699">
                <a:alpha val="44706"/>
              </a:srgbClr>
            </a:solidFill>
          </p:spPr>
        </p:sp>
        <p:sp>
          <p:nvSpPr>
            <p:cNvPr id="54" name="TextBox 54"/>
            <p:cNvSpPr txBox="1"/>
            <p:nvPr/>
          </p:nvSpPr>
          <p:spPr>
            <a:xfrm>
              <a:off x="0" y="-9525"/>
              <a:ext cx="163356" cy="1225981"/>
            </a:xfrm>
            <a:prstGeom prst="rect">
              <a:avLst/>
            </a:prstGeom>
          </p:spPr>
          <p:txBody>
            <a:bodyPr lIns="50800" tIns="50800" rIns="50800" bIns="50800" rtlCol="0" anchor="ctr"/>
            <a:lstStyle/>
            <a:p>
              <a:pPr algn="ctr">
                <a:lnSpc>
                  <a:spcPts val="1889"/>
                </a:lnSpc>
              </a:pPr>
              <a:endParaRPr/>
            </a:p>
          </p:txBody>
        </p:sp>
      </p:grpSp>
      <p:grpSp>
        <p:nvGrpSpPr>
          <p:cNvPr id="55" name="Group 55"/>
          <p:cNvGrpSpPr/>
          <p:nvPr/>
        </p:nvGrpSpPr>
        <p:grpSpPr>
          <a:xfrm>
            <a:off x="5776179" y="1168198"/>
            <a:ext cx="261747" cy="261747"/>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57" name="TextBox 5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58" name="Group 58"/>
          <p:cNvGrpSpPr/>
          <p:nvPr/>
        </p:nvGrpSpPr>
        <p:grpSpPr>
          <a:xfrm>
            <a:off x="5776179" y="2249604"/>
            <a:ext cx="261747" cy="261747"/>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0" name="TextBox 6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61" name="Group 61"/>
          <p:cNvGrpSpPr/>
          <p:nvPr/>
        </p:nvGrpSpPr>
        <p:grpSpPr>
          <a:xfrm>
            <a:off x="5776179" y="2796843"/>
            <a:ext cx="261747" cy="261747"/>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3" name="TextBox 6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64" name="Group 64"/>
          <p:cNvGrpSpPr/>
          <p:nvPr/>
        </p:nvGrpSpPr>
        <p:grpSpPr>
          <a:xfrm>
            <a:off x="5776179" y="1701427"/>
            <a:ext cx="261747" cy="261747"/>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66" name="TextBox 66"/>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67" name="Group 67"/>
          <p:cNvGrpSpPr/>
          <p:nvPr/>
        </p:nvGrpSpPr>
        <p:grpSpPr>
          <a:xfrm>
            <a:off x="5112000" y="763810"/>
            <a:ext cx="468626" cy="3489709"/>
            <a:chOff x="0" y="0"/>
            <a:chExt cx="163356" cy="1216456"/>
          </a:xfrm>
        </p:grpSpPr>
        <p:sp>
          <p:nvSpPr>
            <p:cNvPr id="68" name="Freeform 68"/>
            <p:cNvSpPr/>
            <p:nvPr/>
          </p:nvSpPr>
          <p:spPr>
            <a:xfrm>
              <a:off x="0" y="0"/>
              <a:ext cx="163356" cy="1216456"/>
            </a:xfrm>
            <a:custGeom>
              <a:avLst/>
              <a:gdLst/>
              <a:ahLst/>
              <a:cxnLst/>
              <a:rect l="l" t="t" r="r" b="b"/>
              <a:pathLst>
                <a:path w="163356" h="1216456">
                  <a:moveTo>
                    <a:pt x="81678" y="0"/>
                  </a:moveTo>
                  <a:lnTo>
                    <a:pt x="81678" y="0"/>
                  </a:lnTo>
                  <a:cubicBezTo>
                    <a:pt x="103340" y="0"/>
                    <a:pt x="124115" y="8605"/>
                    <a:pt x="139433" y="23923"/>
                  </a:cubicBezTo>
                  <a:cubicBezTo>
                    <a:pt x="154750" y="39240"/>
                    <a:pt x="163356" y="60016"/>
                    <a:pt x="163356" y="81678"/>
                  </a:cubicBezTo>
                  <a:lnTo>
                    <a:pt x="163356" y="1134779"/>
                  </a:lnTo>
                  <a:cubicBezTo>
                    <a:pt x="163356" y="1179888"/>
                    <a:pt x="126787" y="1216456"/>
                    <a:pt x="81678" y="1216456"/>
                  </a:cubicBezTo>
                  <a:lnTo>
                    <a:pt x="81678" y="1216456"/>
                  </a:lnTo>
                  <a:cubicBezTo>
                    <a:pt x="36568" y="1216456"/>
                    <a:pt x="0" y="1179888"/>
                    <a:pt x="0" y="1134779"/>
                  </a:cubicBezTo>
                  <a:lnTo>
                    <a:pt x="0" y="81678"/>
                  </a:lnTo>
                  <a:cubicBezTo>
                    <a:pt x="0" y="36568"/>
                    <a:pt x="36568" y="0"/>
                    <a:pt x="81678" y="0"/>
                  </a:cubicBezTo>
                  <a:close/>
                </a:path>
              </a:pathLst>
            </a:custGeom>
            <a:solidFill>
              <a:srgbClr val="FFD699">
                <a:alpha val="44706"/>
              </a:srgbClr>
            </a:solidFill>
          </p:spPr>
        </p:sp>
        <p:sp>
          <p:nvSpPr>
            <p:cNvPr id="69" name="TextBox 69"/>
            <p:cNvSpPr txBox="1"/>
            <p:nvPr/>
          </p:nvSpPr>
          <p:spPr>
            <a:xfrm>
              <a:off x="0" y="-9525"/>
              <a:ext cx="163356" cy="1225981"/>
            </a:xfrm>
            <a:prstGeom prst="rect">
              <a:avLst/>
            </a:prstGeom>
          </p:spPr>
          <p:txBody>
            <a:bodyPr lIns="50800" tIns="50800" rIns="50800" bIns="50800" rtlCol="0" anchor="ctr"/>
            <a:lstStyle/>
            <a:p>
              <a:pPr algn="ctr">
                <a:lnSpc>
                  <a:spcPts val="1889"/>
                </a:lnSpc>
              </a:pPr>
              <a:endParaRPr/>
            </a:p>
          </p:txBody>
        </p:sp>
      </p:grpSp>
      <p:grpSp>
        <p:nvGrpSpPr>
          <p:cNvPr id="70" name="Group 70"/>
          <p:cNvGrpSpPr/>
          <p:nvPr/>
        </p:nvGrpSpPr>
        <p:grpSpPr>
          <a:xfrm>
            <a:off x="5212303" y="1168198"/>
            <a:ext cx="261747" cy="26174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2" name="TextBox 72"/>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3" name="Group 73"/>
          <p:cNvGrpSpPr/>
          <p:nvPr/>
        </p:nvGrpSpPr>
        <p:grpSpPr>
          <a:xfrm>
            <a:off x="5212303" y="2249604"/>
            <a:ext cx="261747" cy="261747"/>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5" name="TextBox 75"/>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6" name="Group 76"/>
          <p:cNvGrpSpPr/>
          <p:nvPr/>
        </p:nvGrpSpPr>
        <p:grpSpPr>
          <a:xfrm>
            <a:off x="5212303" y="2796843"/>
            <a:ext cx="261747" cy="261747"/>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78" name="TextBox 78"/>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79" name="Group 79"/>
          <p:cNvGrpSpPr/>
          <p:nvPr/>
        </p:nvGrpSpPr>
        <p:grpSpPr>
          <a:xfrm>
            <a:off x="5212303" y="1701427"/>
            <a:ext cx="261747" cy="261747"/>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1" name="TextBox 81"/>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2" name="Group 82"/>
          <p:cNvGrpSpPr/>
          <p:nvPr/>
        </p:nvGrpSpPr>
        <p:grpSpPr>
          <a:xfrm>
            <a:off x="6904315" y="3345686"/>
            <a:ext cx="261747" cy="261747"/>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4" name="TextBox 84"/>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5" name="Group 85"/>
          <p:cNvGrpSpPr/>
          <p:nvPr/>
        </p:nvGrpSpPr>
        <p:grpSpPr>
          <a:xfrm>
            <a:off x="6340056" y="3345686"/>
            <a:ext cx="261747" cy="261747"/>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87" name="TextBox 87"/>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88" name="Group 88"/>
          <p:cNvGrpSpPr/>
          <p:nvPr/>
        </p:nvGrpSpPr>
        <p:grpSpPr>
          <a:xfrm>
            <a:off x="5776179" y="3345686"/>
            <a:ext cx="261747" cy="261747"/>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90" name="TextBox 9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91" name="Group 91"/>
          <p:cNvGrpSpPr/>
          <p:nvPr/>
        </p:nvGrpSpPr>
        <p:grpSpPr>
          <a:xfrm>
            <a:off x="5212303" y="3345686"/>
            <a:ext cx="261747" cy="261747"/>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93" name="TextBox 9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94" name="Group 94"/>
          <p:cNvGrpSpPr/>
          <p:nvPr/>
        </p:nvGrpSpPr>
        <p:grpSpPr>
          <a:xfrm>
            <a:off x="436967" y="5113310"/>
            <a:ext cx="6888086" cy="1540521"/>
            <a:chOff x="0" y="0"/>
            <a:chExt cx="2401076" cy="537001"/>
          </a:xfrm>
          <a:solidFill>
            <a:srgbClr val="FFF4E3"/>
          </a:solidFill>
        </p:grpSpPr>
        <p:sp>
          <p:nvSpPr>
            <p:cNvPr id="95" name="Freeform 95"/>
            <p:cNvSpPr/>
            <p:nvPr/>
          </p:nvSpPr>
          <p:spPr>
            <a:xfrm>
              <a:off x="0" y="0"/>
              <a:ext cx="2401076" cy="537001"/>
            </a:xfrm>
            <a:custGeom>
              <a:avLst/>
              <a:gdLst/>
              <a:ahLst/>
              <a:cxnLst/>
              <a:rect l="l" t="t" r="r" b="b"/>
              <a:pathLst>
                <a:path w="2401076" h="537001">
                  <a:moveTo>
                    <a:pt x="11240" y="0"/>
                  </a:moveTo>
                  <a:lnTo>
                    <a:pt x="2389836" y="0"/>
                  </a:lnTo>
                  <a:cubicBezTo>
                    <a:pt x="2396044" y="0"/>
                    <a:pt x="2401076" y="5032"/>
                    <a:pt x="2401076" y="11240"/>
                  </a:cubicBezTo>
                  <a:lnTo>
                    <a:pt x="2401076" y="525761"/>
                  </a:lnTo>
                  <a:cubicBezTo>
                    <a:pt x="2401076" y="528742"/>
                    <a:pt x="2399891" y="531601"/>
                    <a:pt x="2397784" y="533709"/>
                  </a:cubicBezTo>
                  <a:cubicBezTo>
                    <a:pt x="2395676" y="535817"/>
                    <a:pt x="2392817" y="537001"/>
                    <a:pt x="2389836" y="537001"/>
                  </a:cubicBezTo>
                  <a:lnTo>
                    <a:pt x="11240" y="537001"/>
                  </a:lnTo>
                  <a:cubicBezTo>
                    <a:pt x="8259" y="537001"/>
                    <a:pt x="5400" y="535817"/>
                    <a:pt x="3292" y="533709"/>
                  </a:cubicBezTo>
                  <a:cubicBezTo>
                    <a:pt x="1184" y="531601"/>
                    <a:pt x="0" y="528742"/>
                    <a:pt x="0" y="525761"/>
                  </a:cubicBezTo>
                  <a:lnTo>
                    <a:pt x="0" y="11240"/>
                  </a:lnTo>
                  <a:cubicBezTo>
                    <a:pt x="0" y="8259"/>
                    <a:pt x="1184" y="5400"/>
                    <a:pt x="3292" y="3292"/>
                  </a:cubicBezTo>
                  <a:cubicBezTo>
                    <a:pt x="5400" y="1184"/>
                    <a:pt x="8259" y="0"/>
                    <a:pt x="11240" y="0"/>
                  </a:cubicBezTo>
                  <a:close/>
                </a:path>
              </a:pathLst>
            </a:custGeom>
            <a:grpFill/>
          </p:spPr>
        </p:sp>
        <p:sp>
          <p:nvSpPr>
            <p:cNvPr id="96" name="TextBox 96"/>
            <p:cNvSpPr txBox="1"/>
            <p:nvPr/>
          </p:nvSpPr>
          <p:spPr>
            <a:xfrm>
              <a:off x="0" y="-9525"/>
              <a:ext cx="2401076" cy="546526"/>
            </a:xfrm>
            <a:prstGeom prst="rect">
              <a:avLst/>
            </a:prstGeom>
            <a:grpFill/>
          </p:spPr>
          <p:txBody>
            <a:bodyPr lIns="50800" tIns="50800" rIns="50800" bIns="50800" rtlCol="0" anchor="ctr"/>
            <a:lstStyle/>
            <a:p>
              <a:pPr algn="ctr">
                <a:lnSpc>
                  <a:spcPts val="1889"/>
                </a:lnSpc>
              </a:pPr>
              <a:endParaRPr/>
            </a:p>
          </p:txBody>
        </p:sp>
      </p:grpSp>
      <p:sp>
        <p:nvSpPr>
          <p:cNvPr id="97" name="TextBox 97"/>
          <p:cNvSpPr txBox="1"/>
          <p:nvPr/>
        </p:nvSpPr>
        <p:spPr>
          <a:xfrm>
            <a:off x="6810286" y="827151"/>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YES!</a:t>
            </a:r>
          </a:p>
        </p:txBody>
      </p:sp>
      <p:sp>
        <p:nvSpPr>
          <p:cNvPr id="98" name="TextBox 98"/>
          <p:cNvSpPr txBox="1"/>
          <p:nvPr/>
        </p:nvSpPr>
        <p:spPr>
          <a:xfrm>
            <a:off x="6246026" y="827151"/>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yes</a:t>
            </a:r>
          </a:p>
        </p:txBody>
      </p:sp>
      <p:sp>
        <p:nvSpPr>
          <p:cNvPr id="99" name="TextBox 99"/>
          <p:cNvSpPr txBox="1"/>
          <p:nvPr/>
        </p:nvSpPr>
        <p:spPr>
          <a:xfrm>
            <a:off x="5682150" y="827151"/>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no</a:t>
            </a:r>
          </a:p>
        </p:txBody>
      </p:sp>
      <p:sp>
        <p:nvSpPr>
          <p:cNvPr id="100" name="TextBox 100"/>
          <p:cNvSpPr txBox="1"/>
          <p:nvPr/>
        </p:nvSpPr>
        <p:spPr>
          <a:xfrm>
            <a:off x="5118274" y="827151"/>
            <a:ext cx="462352" cy="181609"/>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CMP Sharp Sans Display 2"/>
                <a:ea typeface="CMP Sharp Sans Display 2"/>
                <a:cs typeface="CMP Sharp Sans Display 2"/>
                <a:sym typeface="CMP Sharp Sans Display 2"/>
              </a:rPr>
              <a:t>NO!</a:t>
            </a:r>
          </a:p>
        </p:txBody>
      </p:sp>
      <p:sp>
        <p:nvSpPr>
          <p:cNvPr id="101" name="TextBox 101"/>
          <p:cNvSpPr txBox="1"/>
          <p:nvPr/>
        </p:nvSpPr>
        <p:spPr>
          <a:xfrm>
            <a:off x="514359" y="1736408"/>
            <a:ext cx="4033634"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...support you to </a:t>
            </a:r>
            <a:r>
              <a:rPr lang="en-US" sz="1200" u="sng">
                <a:solidFill>
                  <a:srgbClr val="000000"/>
                </a:solidFill>
                <a:latin typeface="CMP Sharp Sans Display 2"/>
                <a:ea typeface="CMP Sharp Sans Display 2"/>
                <a:cs typeface="CMP Sharp Sans Display 2"/>
                <a:sym typeface="CMP Sharp Sans Display 2"/>
              </a:rPr>
              <a:t>recognize others’ strengths</a:t>
            </a:r>
            <a:r>
              <a:rPr lang="en-US" sz="1200">
                <a:solidFill>
                  <a:srgbClr val="000000"/>
                </a:solidFill>
                <a:latin typeface="CMP Sharp Sans Display 2"/>
                <a:ea typeface="CMP Sharp Sans Display 2"/>
                <a:cs typeface="CMP Sharp Sans Display 2"/>
                <a:sym typeface="CMP Sharp Sans Display 2"/>
              </a:rPr>
              <a:t>? </a:t>
            </a:r>
          </a:p>
        </p:txBody>
      </p:sp>
      <p:sp>
        <p:nvSpPr>
          <p:cNvPr id="102" name="TextBox 102"/>
          <p:cNvSpPr txBox="1"/>
          <p:nvPr/>
        </p:nvSpPr>
        <p:spPr>
          <a:xfrm>
            <a:off x="489382" y="2819132"/>
            <a:ext cx="3707991"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...help you </a:t>
            </a:r>
            <a:r>
              <a:rPr lang="en-US" sz="1200" u="sng">
                <a:solidFill>
                  <a:srgbClr val="000000"/>
                </a:solidFill>
                <a:latin typeface="CMP Sharp Sans Display 2"/>
                <a:ea typeface="CMP Sharp Sans Display 2"/>
                <a:cs typeface="CMP Sharp Sans Display 2"/>
                <a:sym typeface="CMP Sharp Sans Display 2"/>
              </a:rPr>
              <a:t>think about what you value</a:t>
            </a:r>
            <a:r>
              <a:rPr lang="en-US" sz="1200">
                <a:solidFill>
                  <a:srgbClr val="000000"/>
                </a:solidFill>
                <a:latin typeface="CMP Sharp Sans Display 2"/>
                <a:ea typeface="CMP Sharp Sans Display 2"/>
                <a:cs typeface="CMP Sharp Sans Display 2"/>
                <a:sym typeface="CMP Sharp Sans Display 2"/>
              </a:rPr>
              <a:t>?</a:t>
            </a:r>
          </a:p>
        </p:txBody>
      </p:sp>
      <p:sp>
        <p:nvSpPr>
          <p:cNvPr id="103" name="TextBox 103"/>
          <p:cNvSpPr txBox="1"/>
          <p:nvPr/>
        </p:nvSpPr>
        <p:spPr>
          <a:xfrm>
            <a:off x="520633" y="3903851"/>
            <a:ext cx="4828817"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...make you </a:t>
            </a:r>
            <a:r>
              <a:rPr lang="en-US" sz="1200" u="sng">
                <a:solidFill>
                  <a:srgbClr val="000000"/>
                </a:solidFill>
                <a:latin typeface="CMP Sharp Sans Display 2"/>
                <a:ea typeface="CMP Sharp Sans Display 2"/>
                <a:cs typeface="CMP Sharp Sans Display 2"/>
                <a:sym typeface="CMP Sharp Sans Display 2"/>
              </a:rPr>
              <a:t>want to practice</a:t>
            </a:r>
            <a:r>
              <a:rPr lang="en-US" sz="1200">
                <a:solidFill>
                  <a:srgbClr val="000000"/>
                </a:solidFill>
                <a:latin typeface="CMP Sharp Sans Display 2"/>
                <a:ea typeface="CMP Sharp Sans Display 2"/>
                <a:cs typeface="CMP Sharp Sans Display 2"/>
                <a:sym typeface="CMP Sharp Sans Display 2"/>
              </a:rPr>
              <a:t> character skills beyond the Museum?</a:t>
            </a:r>
          </a:p>
        </p:txBody>
      </p:sp>
      <p:sp>
        <p:nvSpPr>
          <p:cNvPr id="104" name="TextBox 104"/>
          <p:cNvSpPr txBox="1"/>
          <p:nvPr/>
        </p:nvSpPr>
        <p:spPr>
          <a:xfrm>
            <a:off x="683577" y="5532410"/>
            <a:ext cx="6618319" cy="1036319"/>
          </a:xfrm>
          <a:prstGeom prst="rect">
            <a:avLst/>
          </a:prstGeom>
        </p:spPr>
        <p:txBody>
          <a:bodyPr lIns="0" tIns="0" rIns="0" bIns="0" rtlCol="0" anchor="t">
            <a:spAutoFit/>
          </a:bodyPr>
          <a:lstStyle/>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p:txBody>
      </p:sp>
      <p:sp>
        <p:nvSpPr>
          <p:cNvPr id="105" name="TextBox 105"/>
          <p:cNvSpPr txBox="1"/>
          <p:nvPr/>
        </p:nvSpPr>
        <p:spPr>
          <a:xfrm>
            <a:off x="469664" y="4558319"/>
            <a:ext cx="6832232" cy="47879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5. Did the program/exhibit inspire you to do anything different after you leave the Museum today? If so, please share more here:</a:t>
            </a:r>
          </a:p>
        </p:txBody>
      </p:sp>
      <p:sp>
        <p:nvSpPr>
          <p:cNvPr id="106" name="TextBox 106"/>
          <p:cNvSpPr txBox="1"/>
          <p:nvPr/>
        </p:nvSpPr>
        <p:spPr>
          <a:xfrm>
            <a:off x="506640" y="2265349"/>
            <a:ext cx="3707991"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...make it seem </a:t>
            </a:r>
            <a:r>
              <a:rPr lang="en-US" sz="1200" u="sng">
                <a:solidFill>
                  <a:srgbClr val="000000"/>
                </a:solidFill>
                <a:latin typeface="CMP Sharp Sans Display 2"/>
                <a:ea typeface="CMP Sharp Sans Display 2"/>
                <a:cs typeface="CMP Sharp Sans Display 2"/>
                <a:sym typeface="CMP Sharp Sans Display 2"/>
              </a:rPr>
              <a:t>fun to practice</a:t>
            </a:r>
            <a:r>
              <a:rPr lang="en-US" sz="1200">
                <a:solidFill>
                  <a:srgbClr val="000000"/>
                </a:solidFill>
                <a:latin typeface="CMP Sharp Sans Display 2"/>
                <a:ea typeface="CMP Sharp Sans Display 2"/>
                <a:cs typeface="CMP Sharp Sans Display 2"/>
                <a:sym typeface="CMP Sharp Sans Display 2"/>
              </a:rPr>
              <a:t> character skills?</a:t>
            </a:r>
          </a:p>
        </p:txBody>
      </p:sp>
      <p:sp>
        <p:nvSpPr>
          <p:cNvPr id="107" name="TextBox 107"/>
          <p:cNvSpPr txBox="1"/>
          <p:nvPr/>
        </p:nvSpPr>
        <p:spPr>
          <a:xfrm>
            <a:off x="537234" y="3367974"/>
            <a:ext cx="4137441" cy="19811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...prompt you to </a:t>
            </a:r>
            <a:r>
              <a:rPr lang="en-US" sz="1200" u="sng">
                <a:solidFill>
                  <a:srgbClr val="000000"/>
                </a:solidFill>
                <a:latin typeface="CMP Sharp Sans Display 2"/>
                <a:ea typeface="CMP Sharp Sans Display 2"/>
                <a:cs typeface="CMP Sharp Sans Display 2"/>
                <a:sym typeface="CMP Sharp Sans Display 2"/>
              </a:rPr>
              <a:t>set goals</a:t>
            </a:r>
            <a:r>
              <a:rPr lang="en-US" sz="1200">
                <a:solidFill>
                  <a:srgbClr val="000000"/>
                </a:solidFill>
                <a:latin typeface="CMP Sharp Sans Display 2"/>
                <a:ea typeface="CMP Sharp Sans Display 2"/>
                <a:cs typeface="CMP Sharp Sans Display 2"/>
                <a:sym typeface="CMP Sharp Sans Display 2"/>
              </a:rPr>
              <a:t> for after you leave the Museum?</a:t>
            </a:r>
          </a:p>
        </p:txBody>
      </p:sp>
      <p:grpSp>
        <p:nvGrpSpPr>
          <p:cNvPr id="108" name="Group 108"/>
          <p:cNvGrpSpPr/>
          <p:nvPr/>
        </p:nvGrpSpPr>
        <p:grpSpPr>
          <a:xfrm>
            <a:off x="6910076" y="3864685"/>
            <a:ext cx="261747" cy="261747"/>
            <a:chOff x="0" y="0"/>
            <a:chExt cx="812800" cy="812800"/>
          </a:xfrm>
        </p:grpSpPr>
        <p:sp>
          <p:nvSpPr>
            <p:cNvPr id="109" name="Freeform 10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110" name="TextBox 110"/>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111" name="Group 111"/>
          <p:cNvGrpSpPr/>
          <p:nvPr/>
        </p:nvGrpSpPr>
        <p:grpSpPr>
          <a:xfrm>
            <a:off x="6345816" y="3864685"/>
            <a:ext cx="261747" cy="261747"/>
            <a:chOff x="0" y="0"/>
            <a:chExt cx="812800" cy="812800"/>
          </a:xfrm>
        </p:grpSpPr>
        <p:sp>
          <p:nvSpPr>
            <p:cNvPr id="112" name="Freeform 1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113" name="TextBox 113"/>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114" name="Group 114"/>
          <p:cNvGrpSpPr/>
          <p:nvPr/>
        </p:nvGrpSpPr>
        <p:grpSpPr>
          <a:xfrm>
            <a:off x="5781940" y="3864685"/>
            <a:ext cx="261747" cy="261747"/>
            <a:chOff x="0" y="0"/>
            <a:chExt cx="812800" cy="812800"/>
          </a:xfrm>
        </p:grpSpPr>
        <p:sp>
          <p:nvSpPr>
            <p:cNvPr id="115" name="Freeform 1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116" name="TextBox 116"/>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117" name="Group 117"/>
          <p:cNvGrpSpPr/>
          <p:nvPr/>
        </p:nvGrpSpPr>
        <p:grpSpPr>
          <a:xfrm>
            <a:off x="5218063" y="3864685"/>
            <a:ext cx="261747" cy="261747"/>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id="119" name="TextBox 119"/>
            <p:cNvSpPr txBox="1"/>
            <p:nvPr/>
          </p:nvSpPr>
          <p:spPr>
            <a:xfrm>
              <a:off x="76200" y="66675"/>
              <a:ext cx="660400" cy="669925"/>
            </a:xfrm>
            <a:prstGeom prst="rect">
              <a:avLst/>
            </a:prstGeom>
          </p:spPr>
          <p:txBody>
            <a:bodyPr lIns="50800" tIns="50800" rIns="50800" bIns="50800" rtlCol="0" anchor="ctr"/>
            <a:lstStyle/>
            <a:p>
              <a:pPr algn="ctr">
                <a:lnSpc>
                  <a:spcPts val="1889"/>
                </a:lnSpc>
              </a:pPr>
              <a:endParaRPr/>
            </a:p>
          </p:txBody>
        </p:sp>
      </p:grpSp>
      <p:grpSp>
        <p:nvGrpSpPr>
          <p:cNvPr id="120" name="Group 120"/>
          <p:cNvGrpSpPr/>
          <p:nvPr/>
        </p:nvGrpSpPr>
        <p:grpSpPr>
          <a:xfrm>
            <a:off x="442157" y="7542196"/>
            <a:ext cx="6888086" cy="1540521"/>
            <a:chOff x="0" y="0"/>
            <a:chExt cx="2401076" cy="537001"/>
          </a:xfrm>
          <a:solidFill>
            <a:srgbClr val="FFF4E3"/>
          </a:solidFill>
        </p:grpSpPr>
        <p:sp>
          <p:nvSpPr>
            <p:cNvPr id="121" name="Freeform 121"/>
            <p:cNvSpPr/>
            <p:nvPr/>
          </p:nvSpPr>
          <p:spPr>
            <a:xfrm>
              <a:off x="0" y="0"/>
              <a:ext cx="2401076" cy="537001"/>
            </a:xfrm>
            <a:custGeom>
              <a:avLst/>
              <a:gdLst/>
              <a:ahLst/>
              <a:cxnLst/>
              <a:rect l="l" t="t" r="r" b="b"/>
              <a:pathLst>
                <a:path w="2401076" h="537001">
                  <a:moveTo>
                    <a:pt x="11240" y="0"/>
                  </a:moveTo>
                  <a:lnTo>
                    <a:pt x="2389836" y="0"/>
                  </a:lnTo>
                  <a:cubicBezTo>
                    <a:pt x="2396044" y="0"/>
                    <a:pt x="2401076" y="5032"/>
                    <a:pt x="2401076" y="11240"/>
                  </a:cubicBezTo>
                  <a:lnTo>
                    <a:pt x="2401076" y="525761"/>
                  </a:lnTo>
                  <a:cubicBezTo>
                    <a:pt x="2401076" y="528742"/>
                    <a:pt x="2399891" y="531601"/>
                    <a:pt x="2397784" y="533709"/>
                  </a:cubicBezTo>
                  <a:cubicBezTo>
                    <a:pt x="2395676" y="535817"/>
                    <a:pt x="2392817" y="537001"/>
                    <a:pt x="2389836" y="537001"/>
                  </a:cubicBezTo>
                  <a:lnTo>
                    <a:pt x="11240" y="537001"/>
                  </a:lnTo>
                  <a:cubicBezTo>
                    <a:pt x="8259" y="537001"/>
                    <a:pt x="5400" y="535817"/>
                    <a:pt x="3292" y="533709"/>
                  </a:cubicBezTo>
                  <a:cubicBezTo>
                    <a:pt x="1184" y="531601"/>
                    <a:pt x="0" y="528742"/>
                    <a:pt x="0" y="525761"/>
                  </a:cubicBezTo>
                  <a:lnTo>
                    <a:pt x="0" y="11240"/>
                  </a:lnTo>
                  <a:cubicBezTo>
                    <a:pt x="0" y="8259"/>
                    <a:pt x="1184" y="5400"/>
                    <a:pt x="3292" y="3292"/>
                  </a:cubicBezTo>
                  <a:cubicBezTo>
                    <a:pt x="5400" y="1184"/>
                    <a:pt x="8259" y="0"/>
                    <a:pt x="11240" y="0"/>
                  </a:cubicBezTo>
                  <a:close/>
                </a:path>
              </a:pathLst>
            </a:custGeom>
            <a:grpFill/>
          </p:spPr>
        </p:sp>
        <p:sp>
          <p:nvSpPr>
            <p:cNvPr id="122" name="TextBox 122"/>
            <p:cNvSpPr txBox="1"/>
            <p:nvPr/>
          </p:nvSpPr>
          <p:spPr>
            <a:xfrm>
              <a:off x="0" y="-9525"/>
              <a:ext cx="2401076" cy="546526"/>
            </a:xfrm>
            <a:prstGeom prst="rect">
              <a:avLst/>
            </a:prstGeom>
            <a:grpFill/>
          </p:spPr>
          <p:txBody>
            <a:bodyPr lIns="50800" tIns="50800" rIns="50800" bIns="50800" rtlCol="0" anchor="ctr"/>
            <a:lstStyle/>
            <a:p>
              <a:pPr algn="ctr">
                <a:lnSpc>
                  <a:spcPts val="1889"/>
                </a:lnSpc>
              </a:pPr>
              <a:endParaRPr/>
            </a:p>
          </p:txBody>
        </p:sp>
      </p:grpSp>
      <p:sp>
        <p:nvSpPr>
          <p:cNvPr id="123" name="TextBox 123"/>
          <p:cNvSpPr txBox="1"/>
          <p:nvPr/>
        </p:nvSpPr>
        <p:spPr>
          <a:xfrm>
            <a:off x="688767" y="7961296"/>
            <a:ext cx="6618319" cy="1036319"/>
          </a:xfrm>
          <a:prstGeom prst="rect">
            <a:avLst/>
          </a:prstGeom>
        </p:spPr>
        <p:txBody>
          <a:bodyPr lIns="0" tIns="0" rIns="0" bIns="0" rtlCol="0" anchor="t">
            <a:spAutoFit/>
          </a:bodyPr>
          <a:lstStyle/>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pPr>
            <a:r>
              <a:rPr lang="en-US" sz="1200">
                <a:solidFill>
                  <a:srgbClr val="000000"/>
                </a:solidFill>
                <a:latin typeface="CMP Sharp Sans Display 2"/>
                <a:ea typeface="CMP Sharp Sans Display 2"/>
                <a:cs typeface="CMP Sharp Sans Display 2"/>
                <a:sym typeface="CMP Sharp Sans Display 2"/>
              </a:rPr>
              <a:t>______________________________________________________________________________</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p:txBody>
      </p:sp>
      <p:sp>
        <p:nvSpPr>
          <p:cNvPr id="124" name="TextBox 124"/>
          <p:cNvSpPr txBox="1"/>
          <p:nvPr/>
        </p:nvSpPr>
        <p:spPr>
          <a:xfrm>
            <a:off x="474853" y="6987206"/>
            <a:ext cx="6832232" cy="47879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CMP Sharp Sans Display 4"/>
                <a:ea typeface="CMP Sharp Sans Display 4"/>
                <a:cs typeface="CMP Sharp Sans Display 4"/>
                <a:sym typeface="CMP Sharp Sans Display 4"/>
              </a:rPr>
              <a:t>Thanks for filling out this survey! If there’s anything else you’d like to share with us today, please do so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1184275"/>
            <a:ext cx="6839951" cy="1664970"/>
          </a:xfrm>
          <a:prstGeom prst="rect">
            <a:avLst/>
          </a:prstGeom>
        </p:spPr>
        <p:txBody>
          <a:bodyPr lIns="0" tIns="0" rIns="0" bIns="0" rtlCol="0" anchor="t">
            <a:spAutoFit/>
          </a:bodyPr>
          <a:lstStyle/>
          <a:p>
            <a:pPr algn="just">
              <a:lnSpc>
                <a:spcPts val="1679"/>
              </a:lnSpc>
            </a:pPr>
            <a:r>
              <a:rPr lang="en-US" sz="1200">
                <a:solidFill>
                  <a:srgbClr val="F15A32"/>
                </a:solidFill>
                <a:latin typeface="CMP Sharp Sans Display 6"/>
                <a:ea typeface="CMP Sharp Sans Display 6"/>
                <a:cs typeface="CMP Sharp Sans Display 6"/>
                <a:sym typeface="CMP Sharp Sans Display 6"/>
              </a:rPr>
              <a:t>Consent language, spoken to adult: </a:t>
            </a:r>
            <a:r>
              <a:rPr lang="en-US" sz="1200">
                <a:solidFill>
                  <a:srgbClr val="000000"/>
                </a:solidFill>
                <a:latin typeface="CMP Sharp Sans Display 6"/>
                <a:ea typeface="CMP Sharp Sans Display 6"/>
                <a:cs typeface="CMP Sharp Sans Display 6"/>
                <a:sym typeface="CMP Sharp Sans Display 6"/>
              </a:rPr>
              <a:t>Hi! We’re talking with some visitors today to help us understand the visitor experience at the museum. Is it alright if (my puppet and) I talk to your child? It will just take a couple minutes, it’s anonymous, and they can skip questions they don't want to answer.</a:t>
            </a:r>
          </a:p>
          <a:p>
            <a:pPr algn="just">
              <a:lnSpc>
                <a:spcPts val="1679"/>
              </a:lnSpc>
            </a:pPr>
            <a:endParaRPr lang="en-US" sz="1200">
              <a:solidFill>
                <a:srgbClr val="000000"/>
              </a:solidFill>
              <a:latin typeface="CMP Sharp Sans Display 6"/>
              <a:ea typeface="CMP Sharp Sans Display 6"/>
              <a:cs typeface="CMP Sharp Sans Display 6"/>
              <a:sym typeface="CMP Sharp Sans Display 6"/>
            </a:endParaRPr>
          </a:p>
          <a:p>
            <a:pPr algn="just">
              <a:lnSpc>
                <a:spcPts val="1679"/>
              </a:lnSpc>
              <a:spcBef>
                <a:spcPct val="0"/>
              </a:spcBef>
            </a:pPr>
            <a:r>
              <a:rPr lang="en-US" sz="1200">
                <a:solidFill>
                  <a:srgbClr val="F15A32"/>
                </a:solidFill>
                <a:latin typeface="CMP Sharp Sans Display 6"/>
                <a:ea typeface="CMP Sharp Sans Display 6"/>
                <a:cs typeface="CMP Sharp Sans Display 6"/>
                <a:sym typeface="CMP Sharp Sans Display 6"/>
              </a:rPr>
              <a:t>Assent language, spoken to child:</a:t>
            </a:r>
            <a:r>
              <a:rPr lang="en-US" sz="1200">
                <a:solidFill>
                  <a:srgbClr val="000000"/>
                </a:solidFill>
                <a:latin typeface="CMP Sharp Sans Display 6"/>
                <a:ea typeface="CMP Sharp Sans Display 6"/>
                <a:cs typeface="CMP Sharp Sans Display 6"/>
                <a:sym typeface="CMP Sharp Sans Display 6"/>
              </a:rPr>
              <a:t> Hi! I’m [name/puppet name]. I’m trying to learn about some new words. Would you like to help me? [If yes]: Thanks! I’m trying to learn about [character word(s)]. Do you know what any of these words mean? (Share definitions as needed.)</a:t>
            </a: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p:txBody>
      </p:sp>
      <p:sp>
        <p:nvSpPr>
          <p:cNvPr id="3" name="TextBox 3"/>
          <p:cNvSpPr txBox="1"/>
          <p:nvPr/>
        </p:nvSpPr>
        <p:spPr>
          <a:xfrm>
            <a:off x="466224" y="74866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Note-taking Sheet: Interview with Young Children</a:t>
            </a:r>
          </a:p>
        </p:txBody>
      </p:sp>
      <p:grpSp>
        <p:nvGrpSpPr>
          <p:cNvPr id="4" name="Group 4"/>
          <p:cNvGrpSpPr/>
          <p:nvPr/>
        </p:nvGrpSpPr>
        <p:grpSpPr>
          <a:xfrm>
            <a:off x="462785" y="2923700"/>
            <a:ext cx="6839951" cy="277302"/>
            <a:chOff x="0" y="0"/>
            <a:chExt cx="2384297" cy="96663"/>
          </a:xfrm>
        </p:grpSpPr>
        <p:sp>
          <p:nvSpPr>
            <p:cNvPr id="5" name="Freeform 5"/>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6" name="TextBox 6"/>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7" name="Group 7"/>
          <p:cNvGrpSpPr/>
          <p:nvPr/>
        </p:nvGrpSpPr>
        <p:grpSpPr>
          <a:xfrm>
            <a:off x="462785" y="2923700"/>
            <a:ext cx="6839951" cy="1913276"/>
            <a:chOff x="0" y="0"/>
            <a:chExt cx="2384297" cy="666937"/>
          </a:xfrm>
        </p:grpSpPr>
        <p:sp>
          <p:nvSpPr>
            <p:cNvPr id="8" name="Freeform 8"/>
            <p:cNvSpPr/>
            <p:nvPr/>
          </p:nvSpPr>
          <p:spPr>
            <a:xfrm>
              <a:off x="0" y="0"/>
              <a:ext cx="2384297" cy="666937"/>
            </a:xfrm>
            <a:custGeom>
              <a:avLst/>
              <a:gdLst/>
              <a:ahLst/>
              <a:cxnLst/>
              <a:rect l="l" t="t" r="r" b="b"/>
              <a:pathLst>
                <a:path w="2384297" h="666937">
                  <a:moveTo>
                    <a:pt x="11319" y="0"/>
                  </a:moveTo>
                  <a:lnTo>
                    <a:pt x="2372978" y="0"/>
                  </a:lnTo>
                  <a:cubicBezTo>
                    <a:pt x="2375980" y="0"/>
                    <a:pt x="2378859" y="1193"/>
                    <a:pt x="2380982" y="3315"/>
                  </a:cubicBezTo>
                  <a:cubicBezTo>
                    <a:pt x="2383104" y="5438"/>
                    <a:pt x="2384297" y="8317"/>
                    <a:pt x="2384297" y="11319"/>
                  </a:cubicBezTo>
                  <a:lnTo>
                    <a:pt x="2384297" y="655618"/>
                  </a:lnTo>
                  <a:cubicBezTo>
                    <a:pt x="2384297" y="658620"/>
                    <a:pt x="2383104" y="661499"/>
                    <a:pt x="2380982" y="663622"/>
                  </a:cubicBezTo>
                  <a:cubicBezTo>
                    <a:pt x="2378859" y="665745"/>
                    <a:pt x="2375980" y="666937"/>
                    <a:pt x="2372978" y="666937"/>
                  </a:cubicBezTo>
                  <a:lnTo>
                    <a:pt x="11319" y="666937"/>
                  </a:lnTo>
                  <a:cubicBezTo>
                    <a:pt x="5068" y="666937"/>
                    <a:pt x="0" y="661870"/>
                    <a:pt x="0" y="655618"/>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685987"/>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2958904"/>
            <a:ext cx="6591511" cy="1468136"/>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1. </a:t>
            </a:r>
            <a:r>
              <a:rPr lang="en-US" sz="1200">
                <a:solidFill>
                  <a:srgbClr val="F15A32"/>
                </a:solidFill>
                <a:latin typeface="CMP Sharp Sans Display 2"/>
                <a:ea typeface="CMP Sharp Sans Display 2"/>
                <a:cs typeface="CMP Sharp Sans Display 2"/>
                <a:sym typeface="CMP Sharp Sans Display 2"/>
              </a:rPr>
              <a:t>Did you do anything in this exhibit that matches one of these words? </a:t>
            </a:r>
            <a:r>
              <a:rPr lang="en-US" sz="1200">
                <a:solidFill>
                  <a:srgbClr val="000000"/>
                </a:solidFill>
                <a:latin typeface="CMP Sharp Sans Display 2"/>
                <a:ea typeface="CMP Sharp Sans Display 2"/>
                <a:cs typeface="CMP Sharp Sans Display 2"/>
                <a:sym typeface="CMP Sharp Sans Display 2"/>
              </a:rPr>
              <a:t>(circle)           YES             NO</a:t>
            </a:r>
          </a:p>
          <a:p>
            <a:pPr algn="l">
              <a:lnSpc>
                <a:spcPts val="84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[If yes]: Nice! Which word(s)? ___________________________________________</a:t>
            </a:r>
          </a:p>
          <a:p>
            <a:pPr algn="l">
              <a:lnSpc>
                <a:spcPts val="979"/>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Can you tell me about </a:t>
            </a:r>
            <a:r>
              <a:rPr lang="en-US" sz="1200" u="sng">
                <a:solidFill>
                  <a:srgbClr val="000000"/>
                </a:solidFill>
                <a:latin typeface="CMP Sharp Sans Display 2"/>
                <a:ea typeface="CMP Sharp Sans Display 2"/>
                <a:cs typeface="CMP Sharp Sans Display 2"/>
                <a:sym typeface="CMP Sharp Sans Display 2"/>
              </a:rPr>
              <a:t>what</a:t>
            </a:r>
            <a:r>
              <a:rPr lang="en-US" sz="1200">
                <a:solidFill>
                  <a:srgbClr val="000000"/>
                </a:solidFill>
                <a:latin typeface="CMP Sharp Sans Display 2"/>
                <a:ea typeface="CMP Sharp Sans Display 2"/>
                <a:cs typeface="CMP Sharp Sans Display 2"/>
                <a:sym typeface="CMP Sharp Sans Display 2"/>
              </a:rPr>
              <a:t> you did?</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Can you show me </a:t>
            </a:r>
            <a:r>
              <a:rPr lang="en-US" sz="1200" u="sng">
                <a:solidFill>
                  <a:srgbClr val="000000"/>
                </a:solidFill>
                <a:latin typeface="CMP Sharp Sans Display 2"/>
                <a:ea typeface="CMP Sharp Sans Display 2"/>
                <a:cs typeface="CMP Sharp Sans Display 2"/>
                <a:sym typeface="CMP Sharp Sans Display 2"/>
              </a:rPr>
              <a:t>where</a:t>
            </a:r>
            <a:r>
              <a:rPr lang="en-US" sz="1200">
                <a:solidFill>
                  <a:srgbClr val="000000"/>
                </a:solidFill>
                <a:latin typeface="CMP Sharp Sans Display 2"/>
                <a:ea typeface="CMP Sharp Sans Display 2"/>
                <a:cs typeface="CMP Sharp Sans Display 2"/>
                <a:sym typeface="CMP Sharp Sans Display 2"/>
              </a:rPr>
              <a:t> in the exhibit you did that?</a:t>
            </a:r>
          </a:p>
        </p:txBody>
      </p:sp>
      <p:grpSp>
        <p:nvGrpSpPr>
          <p:cNvPr id="11" name="Group 11"/>
          <p:cNvGrpSpPr/>
          <p:nvPr/>
        </p:nvGrpSpPr>
        <p:grpSpPr>
          <a:xfrm>
            <a:off x="466224" y="4989376"/>
            <a:ext cx="6839951" cy="277302"/>
            <a:chOff x="0" y="0"/>
            <a:chExt cx="2384297" cy="96663"/>
          </a:xfrm>
        </p:grpSpPr>
        <p:sp>
          <p:nvSpPr>
            <p:cNvPr id="12" name="Freeform 12"/>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6224" y="4989376"/>
            <a:ext cx="6839951" cy="1928259"/>
            <a:chOff x="0" y="0"/>
            <a:chExt cx="2384297" cy="672160"/>
          </a:xfrm>
        </p:grpSpPr>
        <p:sp>
          <p:nvSpPr>
            <p:cNvPr id="15" name="Freeform 15"/>
            <p:cNvSpPr/>
            <p:nvPr/>
          </p:nvSpPr>
          <p:spPr>
            <a:xfrm>
              <a:off x="0" y="0"/>
              <a:ext cx="2384297" cy="672160"/>
            </a:xfrm>
            <a:custGeom>
              <a:avLst/>
              <a:gdLst/>
              <a:ahLst/>
              <a:cxnLst/>
              <a:rect l="l" t="t" r="r" b="b"/>
              <a:pathLst>
                <a:path w="2384297" h="672160">
                  <a:moveTo>
                    <a:pt x="11319" y="0"/>
                  </a:moveTo>
                  <a:lnTo>
                    <a:pt x="2372978" y="0"/>
                  </a:lnTo>
                  <a:cubicBezTo>
                    <a:pt x="2375980" y="0"/>
                    <a:pt x="2378859" y="1193"/>
                    <a:pt x="2380982" y="3315"/>
                  </a:cubicBezTo>
                  <a:cubicBezTo>
                    <a:pt x="2383104" y="5438"/>
                    <a:pt x="2384297" y="8317"/>
                    <a:pt x="2384297" y="11319"/>
                  </a:cubicBezTo>
                  <a:lnTo>
                    <a:pt x="2384297" y="660841"/>
                  </a:lnTo>
                  <a:cubicBezTo>
                    <a:pt x="2384297" y="663843"/>
                    <a:pt x="2383104" y="666722"/>
                    <a:pt x="2380982" y="668845"/>
                  </a:cubicBezTo>
                  <a:cubicBezTo>
                    <a:pt x="2378859" y="670967"/>
                    <a:pt x="2375980" y="672160"/>
                    <a:pt x="2372978" y="672160"/>
                  </a:cubicBezTo>
                  <a:lnTo>
                    <a:pt x="11319" y="672160"/>
                  </a:lnTo>
                  <a:cubicBezTo>
                    <a:pt x="5068" y="672160"/>
                    <a:pt x="0" y="667092"/>
                    <a:pt x="0" y="660841"/>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691210"/>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90444" y="5024580"/>
            <a:ext cx="6591511" cy="1468136"/>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2. </a:t>
            </a:r>
            <a:r>
              <a:rPr lang="en-US" sz="1200">
                <a:solidFill>
                  <a:srgbClr val="F15A32"/>
                </a:solidFill>
                <a:latin typeface="CMP Sharp Sans Display 2"/>
                <a:ea typeface="CMP Sharp Sans Display 2"/>
                <a:cs typeface="CMP Sharp Sans Display 2"/>
                <a:sym typeface="CMP Sharp Sans Display 2"/>
              </a:rPr>
              <a:t>Did you notice any other examples of these words in the exhibit? </a:t>
            </a:r>
            <a:r>
              <a:rPr lang="en-US" sz="1200">
                <a:solidFill>
                  <a:srgbClr val="000000"/>
                </a:solidFill>
                <a:latin typeface="CMP Sharp Sans Display 2"/>
                <a:ea typeface="CMP Sharp Sans Display 2"/>
                <a:cs typeface="CMP Sharp Sans Display 2"/>
                <a:sym typeface="CMP Sharp Sans Display 2"/>
              </a:rPr>
              <a:t>(circle)           YES             NO</a:t>
            </a:r>
          </a:p>
          <a:p>
            <a:pPr algn="l">
              <a:lnSpc>
                <a:spcPts val="84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[If yes]: Great! Which word(s)? ___________________________________________</a:t>
            </a:r>
          </a:p>
          <a:p>
            <a:pPr algn="l">
              <a:lnSpc>
                <a:spcPts val="979"/>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Can you tell me about </a:t>
            </a:r>
            <a:r>
              <a:rPr lang="en-US" sz="1200" u="sng">
                <a:solidFill>
                  <a:srgbClr val="000000"/>
                </a:solidFill>
                <a:latin typeface="CMP Sharp Sans Display 2"/>
                <a:ea typeface="CMP Sharp Sans Display 2"/>
                <a:cs typeface="CMP Sharp Sans Display 2"/>
                <a:sym typeface="CMP Sharp Sans Display 2"/>
              </a:rPr>
              <a:t>what</a:t>
            </a:r>
            <a:r>
              <a:rPr lang="en-US" sz="1200">
                <a:solidFill>
                  <a:srgbClr val="000000"/>
                </a:solidFill>
                <a:latin typeface="CMP Sharp Sans Display 2"/>
                <a:ea typeface="CMP Sharp Sans Display 2"/>
                <a:cs typeface="CMP Sharp Sans Display 2"/>
                <a:sym typeface="CMP Sharp Sans Display 2"/>
              </a:rPr>
              <a:t> you noticed?</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Can you show me </a:t>
            </a:r>
            <a:r>
              <a:rPr lang="en-US" sz="1200" u="sng">
                <a:solidFill>
                  <a:srgbClr val="000000"/>
                </a:solidFill>
                <a:latin typeface="CMP Sharp Sans Display 2"/>
                <a:ea typeface="CMP Sharp Sans Display 2"/>
                <a:cs typeface="CMP Sharp Sans Display 2"/>
                <a:sym typeface="CMP Sharp Sans Display 2"/>
              </a:rPr>
              <a:t>where</a:t>
            </a:r>
            <a:r>
              <a:rPr lang="en-US" sz="1200">
                <a:solidFill>
                  <a:srgbClr val="000000"/>
                </a:solidFill>
                <a:latin typeface="CMP Sharp Sans Display 2"/>
                <a:ea typeface="CMP Sharp Sans Display 2"/>
                <a:cs typeface="CMP Sharp Sans Display 2"/>
                <a:sym typeface="CMP Sharp Sans Display 2"/>
              </a:rPr>
              <a:t> in the exhibit you noticed that?</a:t>
            </a:r>
          </a:p>
        </p:txBody>
      </p:sp>
      <p:grpSp>
        <p:nvGrpSpPr>
          <p:cNvPr id="18" name="Group 18"/>
          <p:cNvGrpSpPr/>
          <p:nvPr/>
        </p:nvGrpSpPr>
        <p:grpSpPr>
          <a:xfrm>
            <a:off x="466224" y="7070035"/>
            <a:ext cx="6839951" cy="495881"/>
            <a:chOff x="0" y="0"/>
            <a:chExt cx="2384297" cy="172856"/>
          </a:xfrm>
        </p:grpSpPr>
        <p:sp>
          <p:nvSpPr>
            <p:cNvPr id="19" name="Freeform 19"/>
            <p:cNvSpPr/>
            <p:nvPr/>
          </p:nvSpPr>
          <p:spPr>
            <a:xfrm>
              <a:off x="0" y="0"/>
              <a:ext cx="2384297" cy="172856"/>
            </a:xfrm>
            <a:custGeom>
              <a:avLst/>
              <a:gdLst/>
              <a:ahLst/>
              <a:cxnLst/>
              <a:rect l="l" t="t" r="r" b="b"/>
              <a:pathLst>
                <a:path w="2384297" h="172856">
                  <a:moveTo>
                    <a:pt x="11319" y="0"/>
                  </a:moveTo>
                  <a:lnTo>
                    <a:pt x="2372978" y="0"/>
                  </a:lnTo>
                  <a:cubicBezTo>
                    <a:pt x="2375980" y="0"/>
                    <a:pt x="2378859" y="1193"/>
                    <a:pt x="2380982" y="3315"/>
                  </a:cubicBezTo>
                  <a:cubicBezTo>
                    <a:pt x="2383104" y="5438"/>
                    <a:pt x="2384297" y="8317"/>
                    <a:pt x="2384297" y="11319"/>
                  </a:cubicBezTo>
                  <a:lnTo>
                    <a:pt x="2384297" y="161537"/>
                  </a:lnTo>
                  <a:cubicBezTo>
                    <a:pt x="2384297" y="167788"/>
                    <a:pt x="2379229" y="172856"/>
                    <a:pt x="2372978" y="172856"/>
                  </a:cubicBezTo>
                  <a:lnTo>
                    <a:pt x="11319" y="172856"/>
                  </a:lnTo>
                  <a:cubicBezTo>
                    <a:pt x="8317" y="172856"/>
                    <a:pt x="5438" y="171664"/>
                    <a:pt x="3315" y="169541"/>
                  </a:cubicBezTo>
                  <a:cubicBezTo>
                    <a:pt x="1193" y="167418"/>
                    <a:pt x="0" y="164539"/>
                    <a:pt x="0" y="161537"/>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0" name="TextBox 20"/>
            <p:cNvSpPr txBox="1"/>
            <p:nvPr/>
          </p:nvSpPr>
          <p:spPr>
            <a:xfrm>
              <a:off x="0" y="-19050"/>
              <a:ext cx="2384297" cy="191906"/>
            </a:xfrm>
            <a:prstGeom prst="rect">
              <a:avLst/>
            </a:prstGeom>
          </p:spPr>
          <p:txBody>
            <a:bodyPr lIns="50800" tIns="50800" rIns="50800" bIns="50800" rtlCol="0" anchor="ctr"/>
            <a:lstStyle/>
            <a:p>
              <a:pPr algn="ctr">
                <a:lnSpc>
                  <a:spcPts val="1540"/>
                </a:lnSpc>
              </a:pPr>
              <a:endParaRPr/>
            </a:p>
          </p:txBody>
        </p:sp>
      </p:grpSp>
      <p:grpSp>
        <p:nvGrpSpPr>
          <p:cNvPr id="21" name="Group 21"/>
          <p:cNvGrpSpPr/>
          <p:nvPr/>
        </p:nvGrpSpPr>
        <p:grpSpPr>
          <a:xfrm>
            <a:off x="462785" y="7070035"/>
            <a:ext cx="6839951" cy="2211125"/>
            <a:chOff x="0" y="0"/>
            <a:chExt cx="2384297" cy="770763"/>
          </a:xfrm>
        </p:grpSpPr>
        <p:sp>
          <p:nvSpPr>
            <p:cNvPr id="22" name="Freeform 22"/>
            <p:cNvSpPr/>
            <p:nvPr/>
          </p:nvSpPr>
          <p:spPr>
            <a:xfrm>
              <a:off x="0" y="0"/>
              <a:ext cx="2384297" cy="770763"/>
            </a:xfrm>
            <a:custGeom>
              <a:avLst/>
              <a:gdLst/>
              <a:ahLst/>
              <a:cxnLst/>
              <a:rect l="l" t="t" r="r" b="b"/>
              <a:pathLst>
                <a:path w="2384297" h="770763">
                  <a:moveTo>
                    <a:pt x="11319" y="0"/>
                  </a:moveTo>
                  <a:lnTo>
                    <a:pt x="2372978" y="0"/>
                  </a:lnTo>
                  <a:cubicBezTo>
                    <a:pt x="2375980" y="0"/>
                    <a:pt x="2378859" y="1193"/>
                    <a:pt x="2380982" y="3315"/>
                  </a:cubicBezTo>
                  <a:cubicBezTo>
                    <a:pt x="2383104" y="5438"/>
                    <a:pt x="2384297" y="8317"/>
                    <a:pt x="2384297" y="11319"/>
                  </a:cubicBezTo>
                  <a:lnTo>
                    <a:pt x="2384297" y="759444"/>
                  </a:lnTo>
                  <a:cubicBezTo>
                    <a:pt x="2384297" y="762446"/>
                    <a:pt x="2383104" y="765325"/>
                    <a:pt x="2380982" y="767448"/>
                  </a:cubicBezTo>
                  <a:cubicBezTo>
                    <a:pt x="2378859" y="769570"/>
                    <a:pt x="2375980" y="770763"/>
                    <a:pt x="2372978" y="770763"/>
                  </a:cubicBezTo>
                  <a:lnTo>
                    <a:pt x="11319" y="770763"/>
                  </a:lnTo>
                  <a:cubicBezTo>
                    <a:pt x="5068" y="770763"/>
                    <a:pt x="0" y="765695"/>
                    <a:pt x="0" y="759444"/>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3" name="TextBox 23"/>
            <p:cNvSpPr txBox="1"/>
            <p:nvPr/>
          </p:nvSpPr>
          <p:spPr>
            <a:xfrm>
              <a:off x="0" y="-19050"/>
              <a:ext cx="2384297" cy="789813"/>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590444" y="7105239"/>
            <a:ext cx="6591511" cy="167768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3. Here are some cards that show the words that we talked about.  </a:t>
            </a:r>
            <a:r>
              <a:rPr lang="en-US" sz="1200">
                <a:solidFill>
                  <a:srgbClr val="F15A32"/>
                </a:solidFill>
                <a:latin typeface="CMP Sharp Sans Display 2"/>
                <a:ea typeface="CMP Sharp Sans Display 2"/>
                <a:cs typeface="CMP Sharp Sans Display 2"/>
                <a:sym typeface="CMP Sharp Sans Display 2"/>
              </a:rPr>
              <a:t>Is there one that you’d like to try out after leaving the Museum today?</a:t>
            </a:r>
            <a:r>
              <a:rPr lang="en-US" sz="1200">
                <a:solidFill>
                  <a:srgbClr val="000000"/>
                </a:solidFill>
                <a:latin typeface="CMP Sharp Sans Display 2"/>
                <a:ea typeface="CMP Sharp Sans Display 2"/>
                <a:cs typeface="CMP Sharp Sans Display 2"/>
                <a:sym typeface="CMP Sharp Sans Display 2"/>
              </a:rPr>
              <a:t> You can take that card with you to remind you.</a:t>
            </a:r>
          </a:p>
          <a:p>
            <a:pPr algn="l">
              <a:lnSpc>
                <a:spcPts val="84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Selected word: ___________________________________________</a:t>
            </a:r>
          </a:p>
          <a:p>
            <a:pPr algn="l">
              <a:lnSpc>
                <a:spcPts val="979"/>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What do you think you’ll do to practice being [word] after you leave the Museum?</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Why did you pick that card?</a:t>
            </a:r>
          </a:p>
        </p:txBody>
      </p:sp>
      <p:sp>
        <p:nvSpPr>
          <p:cNvPr id="25" name="TextBox 25"/>
          <p:cNvSpPr txBox="1"/>
          <p:nvPr/>
        </p:nvSpPr>
        <p:spPr>
          <a:xfrm>
            <a:off x="462785" y="9418052"/>
            <a:ext cx="6839951" cy="198120"/>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CMP Sharp Sans Display 6"/>
                <a:ea typeface="CMP Sharp Sans Display 6"/>
                <a:cs typeface="CMP Sharp Sans Display 6"/>
                <a:sym typeface="CMP Sharp Sans Display 6"/>
              </a:rPr>
              <a:t>Thanks for talking to me today!</a:t>
            </a:r>
          </a:p>
        </p:txBody>
      </p:sp>
      <p:sp>
        <p:nvSpPr>
          <p:cNvPr id="26" name="TextBox 26"/>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    Date:_________     Group #: ____      # Visitors in group: ________      Approx. child age(s): _________</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629" y="168629"/>
            <a:ext cx="3548942" cy="3041728"/>
            <a:chOff x="0" y="0"/>
            <a:chExt cx="1237104" cy="1060297"/>
          </a:xfrm>
        </p:grpSpPr>
        <p:sp>
          <p:nvSpPr>
            <p:cNvPr id="3" name="Freeform 3"/>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4" name="TextBox 4"/>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pSp>
        <p:nvGrpSpPr>
          <p:cNvPr id="5" name="Group 5"/>
          <p:cNvGrpSpPr/>
          <p:nvPr/>
        </p:nvGrpSpPr>
        <p:grpSpPr>
          <a:xfrm>
            <a:off x="4067425" y="168629"/>
            <a:ext cx="3548942" cy="3041728"/>
            <a:chOff x="0" y="0"/>
            <a:chExt cx="1237104" cy="1060297"/>
          </a:xfrm>
        </p:grpSpPr>
        <p:sp>
          <p:nvSpPr>
            <p:cNvPr id="6" name="Freeform 6"/>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7" name="TextBox 7"/>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pSp>
        <p:nvGrpSpPr>
          <p:cNvPr id="8" name="Group 8"/>
          <p:cNvGrpSpPr/>
          <p:nvPr/>
        </p:nvGrpSpPr>
        <p:grpSpPr>
          <a:xfrm>
            <a:off x="172872" y="3508336"/>
            <a:ext cx="3548942" cy="3041728"/>
            <a:chOff x="0" y="0"/>
            <a:chExt cx="1237104" cy="1060297"/>
          </a:xfrm>
        </p:grpSpPr>
        <p:sp>
          <p:nvSpPr>
            <p:cNvPr id="9" name="Freeform 9"/>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10" name="TextBox 10"/>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pSp>
        <p:nvGrpSpPr>
          <p:cNvPr id="11" name="Group 11"/>
          <p:cNvGrpSpPr/>
          <p:nvPr/>
        </p:nvGrpSpPr>
        <p:grpSpPr>
          <a:xfrm>
            <a:off x="172872" y="6880735"/>
            <a:ext cx="3548942" cy="3041728"/>
            <a:chOff x="0" y="0"/>
            <a:chExt cx="1237104" cy="1060297"/>
          </a:xfrm>
        </p:grpSpPr>
        <p:sp>
          <p:nvSpPr>
            <p:cNvPr id="12" name="Freeform 12"/>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13" name="TextBox 13"/>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067425" y="3508336"/>
            <a:ext cx="3548942" cy="3041728"/>
            <a:chOff x="0" y="0"/>
            <a:chExt cx="1237104" cy="1060297"/>
          </a:xfrm>
        </p:grpSpPr>
        <p:sp>
          <p:nvSpPr>
            <p:cNvPr id="15" name="Freeform 15"/>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16" name="TextBox 16"/>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pSp>
        <p:nvGrpSpPr>
          <p:cNvPr id="17" name="Group 17"/>
          <p:cNvGrpSpPr/>
          <p:nvPr/>
        </p:nvGrpSpPr>
        <p:grpSpPr>
          <a:xfrm>
            <a:off x="4067425" y="6845339"/>
            <a:ext cx="3548942" cy="3041728"/>
            <a:chOff x="0" y="0"/>
            <a:chExt cx="1237104" cy="1060297"/>
          </a:xfrm>
        </p:grpSpPr>
        <p:sp>
          <p:nvSpPr>
            <p:cNvPr id="18" name="Freeform 18"/>
            <p:cNvSpPr/>
            <p:nvPr/>
          </p:nvSpPr>
          <p:spPr>
            <a:xfrm>
              <a:off x="0" y="0"/>
              <a:ext cx="1237104" cy="1060297"/>
            </a:xfrm>
            <a:custGeom>
              <a:avLst/>
              <a:gdLst/>
              <a:ahLst/>
              <a:cxnLst/>
              <a:rect l="l" t="t" r="r" b="b"/>
              <a:pathLst>
                <a:path w="1237104" h="1060297">
                  <a:moveTo>
                    <a:pt x="0" y="0"/>
                  </a:moveTo>
                  <a:lnTo>
                    <a:pt x="1237104" y="0"/>
                  </a:lnTo>
                  <a:lnTo>
                    <a:pt x="1237104" y="1060297"/>
                  </a:lnTo>
                  <a:lnTo>
                    <a:pt x="0" y="1060297"/>
                  </a:lnTo>
                  <a:close/>
                </a:path>
              </a:pathLst>
            </a:custGeom>
            <a:solidFill>
              <a:srgbClr val="000000">
                <a:alpha val="0"/>
              </a:srgbClr>
            </a:solidFill>
            <a:ln w="95250" cap="sq">
              <a:solidFill>
                <a:srgbClr val="F15A32"/>
              </a:solidFill>
              <a:prstDash val="solid"/>
              <a:miter/>
            </a:ln>
          </p:spPr>
        </p:sp>
        <p:sp>
          <p:nvSpPr>
            <p:cNvPr id="19" name="TextBox 19"/>
            <p:cNvSpPr txBox="1"/>
            <p:nvPr/>
          </p:nvSpPr>
          <p:spPr>
            <a:xfrm>
              <a:off x="0" y="-19050"/>
              <a:ext cx="1237104" cy="1079347"/>
            </a:xfrm>
            <a:prstGeom prst="rect">
              <a:avLst/>
            </a:prstGeom>
          </p:spPr>
          <p:txBody>
            <a:bodyPr lIns="50800" tIns="50800" rIns="50800" bIns="50800" rtlCol="0" anchor="ctr"/>
            <a:lstStyle/>
            <a:p>
              <a:pPr algn="ctr">
                <a:lnSpc>
                  <a:spcPts val="1540"/>
                </a:lnSpc>
              </a:pPr>
              <a:endParaRPr/>
            </a:p>
          </p:txBody>
        </p:sp>
      </p:grpSp>
      <p:graphicFrame>
        <p:nvGraphicFramePr>
          <p:cNvPr id="20" name="Table 20"/>
          <p:cNvGraphicFramePr>
            <a:graphicFrameLocks noGrp="1"/>
          </p:cNvGraphicFramePr>
          <p:nvPr/>
        </p:nvGraphicFramePr>
        <p:xfrm>
          <a:off x="0" y="0"/>
          <a:ext cx="7772400" cy="10058400"/>
        </p:xfrm>
        <a:graphic>
          <a:graphicData uri="http://schemas.openxmlformats.org/drawingml/2006/table">
            <a:tbl>
              <a:tblPr/>
              <a:tblGrid>
                <a:gridCol w="3886200"/>
                <a:gridCol w="3886200"/>
              </a:tblGrid>
              <a:tr h="3315965">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Creativity</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Curiosity</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404755">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Kindness</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Perseverance</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37680">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Bravery</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3779"/>
                        </a:lnSpc>
                        <a:defRPr/>
                      </a:pPr>
                      <a:endParaRPr lang="en-US" sz="1100"/>
                    </a:p>
                    <a:p>
                      <a:pPr algn="ctr">
                        <a:lnSpc>
                          <a:spcPts val="3779"/>
                        </a:lnSpc>
                      </a:pPr>
                      <a:endParaRPr lang="en-US" sz="1100"/>
                    </a:p>
                    <a:p>
                      <a:pPr algn="ctr">
                        <a:lnSpc>
                          <a:spcPts val="3779"/>
                        </a:lnSpc>
                      </a:pPr>
                      <a:endParaRPr lang="en-US" sz="1100"/>
                    </a:p>
                    <a:p>
                      <a:pPr algn="ctr">
                        <a:lnSpc>
                          <a:spcPts val="3779"/>
                        </a:lnSpc>
                      </a:pPr>
                      <a:endParaRPr lang="en-US" sz="1100"/>
                    </a:p>
                    <a:p>
                      <a:pPr algn="ctr">
                        <a:lnSpc>
                          <a:spcPts val="3779"/>
                        </a:lnSpc>
                      </a:pPr>
                      <a:r>
                        <a:rPr lang="en-US" sz="2699">
                          <a:solidFill>
                            <a:srgbClr val="000000"/>
                          </a:solidFill>
                          <a:latin typeface="CMP Sharp Sans Display 4"/>
                          <a:ea typeface="CMP Sharp Sans Display 4"/>
                          <a:cs typeface="CMP Sharp Sans Display 4"/>
                          <a:sym typeface="CMP Sharp Sans Display 4"/>
                        </a:rPr>
                        <a:t>Collaboration</a:t>
                      </a:r>
                    </a:p>
                  </a:txBody>
                  <a:tcPr marL="123825" marR="123825" marT="123825" marB="1238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bl>
          </a:graphicData>
        </a:graphic>
      </p:graphicFrame>
      <p:sp>
        <p:nvSpPr>
          <p:cNvPr id="21" name="Freeform 21"/>
          <p:cNvSpPr/>
          <p:nvPr/>
        </p:nvSpPr>
        <p:spPr>
          <a:xfrm>
            <a:off x="777240" y="4307464"/>
            <a:ext cx="2281446" cy="883542"/>
          </a:xfrm>
          <a:custGeom>
            <a:avLst/>
            <a:gdLst/>
            <a:ahLst/>
            <a:cxnLst/>
            <a:rect l="l" t="t" r="r" b="b"/>
            <a:pathLst>
              <a:path w="2281446" h="883542">
                <a:moveTo>
                  <a:pt x="0" y="0"/>
                </a:moveTo>
                <a:lnTo>
                  <a:pt x="2281446" y="0"/>
                </a:lnTo>
                <a:lnTo>
                  <a:pt x="2281446" y="883542"/>
                </a:lnTo>
                <a:lnTo>
                  <a:pt x="0" y="8835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1500591" y="7369214"/>
            <a:ext cx="893505" cy="1507447"/>
          </a:xfrm>
          <a:custGeom>
            <a:avLst/>
            <a:gdLst/>
            <a:ahLst/>
            <a:cxnLst/>
            <a:rect l="l" t="t" r="r" b="b"/>
            <a:pathLst>
              <a:path w="893505" h="1507447">
                <a:moveTo>
                  <a:pt x="0" y="0"/>
                </a:moveTo>
                <a:lnTo>
                  <a:pt x="893505" y="0"/>
                </a:lnTo>
                <a:lnTo>
                  <a:pt x="893505" y="1507447"/>
                </a:lnTo>
                <a:lnTo>
                  <a:pt x="0" y="15074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23"/>
          <p:cNvSpPr/>
          <p:nvPr/>
        </p:nvSpPr>
        <p:spPr>
          <a:xfrm>
            <a:off x="5129240" y="4031358"/>
            <a:ext cx="1425311" cy="1435753"/>
          </a:xfrm>
          <a:custGeom>
            <a:avLst/>
            <a:gdLst/>
            <a:ahLst/>
            <a:cxnLst/>
            <a:rect l="l" t="t" r="r" b="b"/>
            <a:pathLst>
              <a:path w="1425311" h="1435753">
                <a:moveTo>
                  <a:pt x="0" y="0"/>
                </a:moveTo>
                <a:lnTo>
                  <a:pt x="1425311" y="0"/>
                </a:lnTo>
                <a:lnTo>
                  <a:pt x="1425311" y="1435753"/>
                </a:lnTo>
                <a:lnTo>
                  <a:pt x="0" y="14357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rot="441226">
            <a:off x="4780190" y="795563"/>
            <a:ext cx="2123411" cy="1200693"/>
          </a:xfrm>
          <a:custGeom>
            <a:avLst/>
            <a:gdLst/>
            <a:ahLst/>
            <a:cxnLst/>
            <a:rect l="l" t="t" r="r" b="b"/>
            <a:pathLst>
              <a:path w="2123411" h="1200693">
                <a:moveTo>
                  <a:pt x="0" y="0"/>
                </a:moveTo>
                <a:lnTo>
                  <a:pt x="2123411" y="0"/>
                </a:lnTo>
                <a:lnTo>
                  <a:pt x="2123411" y="1200692"/>
                </a:lnTo>
                <a:lnTo>
                  <a:pt x="0" y="12006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226844" y="664607"/>
            <a:ext cx="1382239" cy="1392735"/>
          </a:xfrm>
          <a:custGeom>
            <a:avLst/>
            <a:gdLst/>
            <a:ahLst/>
            <a:cxnLst/>
            <a:rect l="l" t="t" r="r" b="b"/>
            <a:pathLst>
              <a:path w="1382239" h="1392735">
                <a:moveTo>
                  <a:pt x="0" y="0"/>
                </a:moveTo>
                <a:lnTo>
                  <a:pt x="1382238" y="0"/>
                </a:lnTo>
                <a:lnTo>
                  <a:pt x="1382238" y="1392736"/>
                </a:lnTo>
                <a:lnTo>
                  <a:pt x="0" y="1392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26"/>
          <p:cNvSpPr/>
          <p:nvPr/>
        </p:nvSpPr>
        <p:spPr>
          <a:xfrm>
            <a:off x="5047105" y="7369214"/>
            <a:ext cx="1507447" cy="1507447"/>
          </a:xfrm>
          <a:custGeom>
            <a:avLst/>
            <a:gdLst/>
            <a:ahLst/>
            <a:cxnLst/>
            <a:rect l="l" t="t" r="r" b="b"/>
            <a:pathLst>
              <a:path w="1507447" h="1507447">
                <a:moveTo>
                  <a:pt x="0" y="0"/>
                </a:moveTo>
                <a:lnTo>
                  <a:pt x="1507446" y="0"/>
                </a:lnTo>
                <a:lnTo>
                  <a:pt x="1507446" y="1507447"/>
                </a:lnTo>
                <a:lnTo>
                  <a:pt x="0" y="15074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224" y="1184275"/>
            <a:ext cx="6839951" cy="826770"/>
          </a:xfrm>
          <a:prstGeom prst="rect">
            <a:avLst/>
          </a:prstGeom>
        </p:spPr>
        <p:txBody>
          <a:bodyPr lIns="0" tIns="0" rIns="0" bIns="0" rtlCol="0" anchor="t">
            <a:spAutoFit/>
          </a:bodyPr>
          <a:lstStyle/>
          <a:p>
            <a:pPr algn="just">
              <a:lnSpc>
                <a:spcPts val="1679"/>
              </a:lnSpc>
              <a:spcBef>
                <a:spcPct val="0"/>
              </a:spcBef>
            </a:pPr>
            <a:r>
              <a:rPr lang="en-US" sz="1200">
                <a:solidFill>
                  <a:srgbClr val="F15A32"/>
                </a:solidFill>
                <a:latin typeface="CMP Sharp Sans Display 6"/>
                <a:ea typeface="CMP Sharp Sans Display 6"/>
                <a:cs typeface="CMP Sharp Sans Display 6"/>
                <a:sym typeface="CMP Sharp Sans Display 6"/>
              </a:rPr>
              <a:t>Consent language</a:t>
            </a:r>
            <a:r>
              <a:rPr lang="en-US" sz="1200">
                <a:solidFill>
                  <a:srgbClr val="000000"/>
                </a:solidFill>
                <a:latin typeface="CMP Sharp Sans Display 6"/>
                <a:ea typeface="CMP Sharp Sans Display 6"/>
                <a:cs typeface="CMP Sharp Sans Display 6"/>
                <a:sym typeface="CMP Sharp Sans Display 6"/>
              </a:rPr>
              <a:t>: Hi! I’m [name] and I work here at the Museum. I’m talking with visitors to help the museum better understand the visitor experience. Do you have a few minutes to talk? It’s totally anonymous, and you can skip any questions you don't want to answer or stop early if you want to.</a:t>
            </a:r>
          </a:p>
          <a:p>
            <a:pPr algn="just">
              <a:lnSpc>
                <a:spcPts val="1679"/>
              </a:lnSpc>
              <a:spcBef>
                <a:spcPct val="0"/>
              </a:spcBef>
            </a:pPr>
            <a:endParaRPr lang="en-US" sz="1200">
              <a:solidFill>
                <a:srgbClr val="000000"/>
              </a:solidFill>
              <a:latin typeface="CMP Sharp Sans Display 6"/>
              <a:ea typeface="CMP Sharp Sans Display 6"/>
              <a:cs typeface="CMP Sharp Sans Display 6"/>
              <a:sym typeface="CMP Sharp Sans Display 6"/>
            </a:endParaRPr>
          </a:p>
        </p:txBody>
      </p:sp>
      <p:sp>
        <p:nvSpPr>
          <p:cNvPr id="3" name="TextBox 3"/>
          <p:cNvSpPr txBox="1"/>
          <p:nvPr/>
        </p:nvSpPr>
        <p:spPr>
          <a:xfrm>
            <a:off x="466224" y="748665"/>
            <a:ext cx="6839951" cy="264160"/>
          </a:xfrm>
          <a:prstGeom prst="rect">
            <a:avLst/>
          </a:prstGeom>
        </p:spPr>
        <p:txBody>
          <a:bodyPr lIns="0" tIns="0" rIns="0" bIns="0" rtlCol="0" anchor="t">
            <a:spAutoFit/>
          </a:bodyPr>
          <a:lstStyle/>
          <a:p>
            <a:pPr algn="ctr">
              <a:lnSpc>
                <a:spcPts val="2239"/>
              </a:lnSpc>
              <a:spcBef>
                <a:spcPct val="0"/>
              </a:spcBef>
            </a:pPr>
            <a:r>
              <a:rPr lang="en-US" sz="1599">
                <a:solidFill>
                  <a:srgbClr val="F15A32"/>
                </a:solidFill>
                <a:latin typeface="CMP Sharp Sans Display 3"/>
                <a:ea typeface="CMP Sharp Sans Display 3"/>
                <a:cs typeface="CMP Sharp Sans Display 3"/>
                <a:sym typeface="CMP Sharp Sans Display 3"/>
              </a:rPr>
              <a:t>Note-taking Sheet: Interview with Adults</a:t>
            </a:r>
          </a:p>
        </p:txBody>
      </p:sp>
      <p:grpSp>
        <p:nvGrpSpPr>
          <p:cNvPr id="4" name="Group 4"/>
          <p:cNvGrpSpPr/>
          <p:nvPr/>
        </p:nvGrpSpPr>
        <p:grpSpPr>
          <a:xfrm>
            <a:off x="462785" y="1953895"/>
            <a:ext cx="6839951" cy="277302"/>
            <a:chOff x="0" y="0"/>
            <a:chExt cx="2384297" cy="96663"/>
          </a:xfrm>
        </p:grpSpPr>
        <p:sp>
          <p:nvSpPr>
            <p:cNvPr id="5" name="Freeform 5"/>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6" name="TextBox 6"/>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7" name="Group 7"/>
          <p:cNvGrpSpPr/>
          <p:nvPr/>
        </p:nvGrpSpPr>
        <p:grpSpPr>
          <a:xfrm>
            <a:off x="462785" y="1953895"/>
            <a:ext cx="6839951" cy="666084"/>
            <a:chOff x="0" y="0"/>
            <a:chExt cx="2384297" cy="232186"/>
          </a:xfrm>
        </p:grpSpPr>
        <p:sp>
          <p:nvSpPr>
            <p:cNvPr id="8" name="Freeform 8"/>
            <p:cNvSpPr/>
            <p:nvPr/>
          </p:nvSpPr>
          <p:spPr>
            <a:xfrm>
              <a:off x="0" y="0"/>
              <a:ext cx="2384297" cy="232186"/>
            </a:xfrm>
            <a:custGeom>
              <a:avLst/>
              <a:gdLst/>
              <a:ahLst/>
              <a:cxnLst/>
              <a:rect l="l" t="t" r="r" b="b"/>
              <a:pathLst>
                <a:path w="2384297" h="232186">
                  <a:moveTo>
                    <a:pt x="11319" y="0"/>
                  </a:moveTo>
                  <a:lnTo>
                    <a:pt x="2372978" y="0"/>
                  </a:lnTo>
                  <a:cubicBezTo>
                    <a:pt x="2375980" y="0"/>
                    <a:pt x="2378859" y="1193"/>
                    <a:pt x="2380982" y="3315"/>
                  </a:cubicBezTo>
                  <a:cubicBezTo>
                    <a:pt x="2383104" y="5438"/>
                    <a:pt x="2384297" y="8317"/>
                    <a:pt x="2384297" y="11319"/>
                  </a:cubicBezTo>
                  <a:lnTo>
                    <a:pt x="2384297" y="220867"/>
                  </a:lnTo>
                  <a:cubicBezTo>
                    <a:pt x="2384297" y="223869"/>
                    <a:pt x="2383104" y="226748"/>
                    <a:pt x="2380982" y="228871"/>
                  </a:cubicBezTo>
                  <a:cubicBezTo>
                    <a:pt x="2378859" y="230994"/>
                    <a:pt x="2375980" y="232186"/>
                    <a:pt x="2372978" y="232186"/>
                  </a:cubicBezTo>
                  <a:lnTo>
                    <a:pt x="11319" y="232186"/>
                  </a:lnTo>
                  <a:cubicBezTo>
                    <a:pt x="5068" y="232186"/>
                    <a:pt x="0" y="227119"/>
                    <a:pt x="0" y="2208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9" name="TextBox 9"/>
            <p:cNvSpPr txBox="1"/>
            <p:nvPr/>
          </p:nvSpPr>
          <p:spPr>
            <a:xfrm>
              <a:off x="0" y="-19050"/>
              <a:ext cx="2384297" cy="251236"/>
            </a:xfrm>
            <a:prstGeom prst="rect">
              <a:avLst/>
            </a:prstGeom>
          </p:spPr>
          <p:txBody>
            <a:bodyPr lIns="50800" tIns="50800" rIns="50800" bIns="50800" rtlCol="0" anchor="ctr"/>
            <a:lstStyle/>
            <a:p>
              <a:pPr algn="ctr">
                <a:lnSpc>
                  <a:spcPts val="1540"/>
                </a:lnSpc>
              </a:pPr>
              <a:endParaRPr/>
            </a:p>
          </p:txBody>
        </p:sp>
      </p:grpSp>
      <p:sp>
        <p:nvSpPr>
          <p:cNvPr id="10" name="TextBox 10"/>
          <p:cNvSpPr txBox="1"/>
          <p:nvPr/>
        </p:nvSpPr>
        <p:spPr>
          <a:xfrm>
            <a:off x="587005" y="1989100"/>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1. Who are you visiting with today, and what are the ages of the kids in your group?</a:t>
            </a:r>
          </a:p>
        </p:txBody>
      </p:sp>
      <p:grpSp>
        <p:nvGrpSpPr>
          <p:cNvPr id="11" name="Group 11"/>
          <p:cNvGrpSpPr/>
          <p:nvPr/>
        </p:nvGrpSpPr>
        <p:grpSpPr>
          <a:xfrm>
            <a:off x="466224" y="3517892"/>
            <a:ext cx="6839951" cy="494851"/>
            <a:chOff x="0" y="0"/>
            <a:chExt cx="2384297" cy="172497"/>
          </a:xfrm>
        </p:grpSpPr>
        <p:sp>
          <p:nvSpPr>
            <p:cNvPr id="12" name="Freeform 12"/>
            <p:cNvSpPr/>
            <p:nvPr/>
          </p:nvSpPr>
          <p:spPr>
            <a:xfrm>
              <a:off x="0" y="0"/>
              <a:ext cx="2384297" cy="172497"/>
            </a:xfrm>
            <a:custGeom>
              <a:avLst/>
              <a:gdLst/>
              <a:ahLst/>
              <a:cxnLst/>
              <a:rect l="l" t="t" r="r" b="b"/>
              <a:pathLst>
                <a:path w="2384297" h="172497">
                  <a:moveTo>
                    <a:pt x="11319" y="0"/>
                  </a:moveTo>
                  <a:lnTo>
                    <a:pt x="2372978" y="0"/>
                  </a:lnTo>
                  <a:cubicBezTo>
                    <a:pt x="2375980" y="0"/>
                    <a:pt x="2378859" y="1193"/>
                    <a:pt x="2380982" y="3315"/>
                  </a:cubicBezTo>
                  <a:cubicBezTo>
                    <a:pt x="2383104" y="5438"/>
                    <a:pt x="2384297" y="8317"/>
                    <a:pt x="2384297" y="11319"/>
                  </a:cubicBezTo>
                  <a:lnTo>
                    <a:pt x="2384297" y="161178"/>
                  </a:lnTo>
                  <a:cubicBezTo>
                    <a:pt x="2384297" y="164180"/>
                    <a:pt x="2383104" y="167059"/>
                    <a:pt x="2380982" y="169182"/>
                  </a:cubicBezTo>
                  <a:cubicBezTo>
                    <a:pt x="2378859" y="171305"/>
                    <a:pt x="2375980" y="172497"/>
                    <a:pt x="2372978" y="172497"/>
                  </a:cubicBezTo>
                  <a:lnTo>
                    <a:pt x="11319" y="172497"/>
                  </a:lnTo>
                  <a:cubicBezTo>
                    <a:pt x="8317" y="172497"/>
                    <a:pt x="5438" y="171305"/>
                    <a:pt x="3315" y="169182"/>
                  </a:cubicBezTo>
                  <a:cubicBezTo>
                    <a:pt x="1193" y="167059"/>
                    <a:pt x="0" y="164180"/>
                    <a:pt x="0" y="161178"/>
                  </a:cubicBezTo>
                  <a:lnTo>
                    <a:pt x="0" y="11319"/>
                  </a:lnTo>
                  <a:cubicBezTo>
                    <a:pt x="0" y="8317"/>
                    <a:pt x="1193" y="5438"/>
                    <a:pt x="3315" y="3315"/>
                  </a:cubicBezTo>
                  <a:cubicBezTo>
                    <a:pt x="5438" y="1193"/>
                    <a:pt x="8317" y="0"/>
                    <a:pt x="11319" y="0"/>
                  </a:cubicBezTo>
                  <a:close/>
                </a:path>
              </a:pathLst>
            </a:custGeom>
            <a:solidFill>
              <a:srgbClr val="FFF4E3"/>
            </a:solidFill>
          </p:spPr>
        </p:sp>
        <p:sp>
          <p:nvSpPr>
            <p:cNvPr id="13" name="TextBox 13"/>
            <p:cNvSpPr txBox="1"/>
            <p:nvPr/>
          </p:nvSpPr>
          <p:spPr>
            <a:xfrm>
              <a:off x="0" y="-19050"/>
              <a:ext cx="2384297" cy="191547"/>
            </a:xfrm>
            <a:prstGeom prst="rect">
              <a:avLst/>
            </a:prstGeom>
          </p:spPr>
          <p:txBody>
            <a:bodyPr lIns="50800" tIns="50800" rIns="50800" bIns="50800" rtlCol="0" anchor="ctr"/>
            <a:lstStyle/>
            <a:p>
              <a:pPr algn="ctr">
                <a:lnSpc>
                  <a:spcPts val="1540"/>
                </a:lnSpc>
              </a:pPr>
              <a:endParaRPr/>
            </a:p>
          </p:txBody>
        </p:sp>
      </p:grpSp>
      <p:grpSp>
        <p:nvGrpSpPr>
          <p:cNvPr id="14" name="Group 14"/>
          <p:cNvGrpSpPr/>
          <p:nvPr/>
        </p:nvGrpSpPr>
        <p:grpSpPr>
          <a:xfrm>
            <a:off x="466224" y="3517892"/>
            <a:ext cx="6839951" cy="1584164"/>
            <a:chOff x="0" y="0"/>
            <a:chExt cx="2384297" cy="552214"/>
          </a:xfrm>
        </p:grpSpPr>
        <p:sp>
          <p:nvSpPr>
            <p:cNvPr id="15" name="Freeform 15"/>
            <p:cNvSpPr/>
            <p:nvPr/>
          </p:nvSpPr>
          <p:spPr>
            <a:xfrm>
              <a:off x="0" y="0"/>
              <a:ext cx="2384297" cy="552214"/>
            </a:xfrm>
            <a:custGeom>
              <a:avLst/>
              <a:gdLst/>
              <a:ahLst/>
              <a:cxnLst/>
              <a:rect l="l" t="t" r="r" b="b"/>
              <a:pathLst>
                <a:path w="2384297" h="552214">
                  <a:moveTo>
                    <a:pt x="11319" y="0"/>
                  </a:moveTo>
                  <a:lnTo>
                    <a:pt x="2372978" y="0"/>
                  </a:lnTo>
                  <a:cubicBezTo>
                    <a:pt x="2375980" y="0"/>
                    <a:pt x="2378859" y="1193"/>
                    <a:pt x="2380982" y="3315"/>
                  </a:cubicBezTo>
                  <a:cubicBezTo>
                    <a:pt x="2383104" y="5438"/>
                    <a:pt x="2384297" y="8317"/>
                    <a:pt x="2384297" y="11319"/>
                  </a:cubicBezTo>
                  <a:lnTo>
                    <a:pt x="2384297" y="540896"/>
                  </a:lnTo>
                  <a:cubicBezTo>
                    <a:pt x="2384297" y="543897"/>
                    <a:pt x="2383104" y="546776"/>
                    <a:pt x="2380982" y="548899"/>
                  </a:cubicBezTo>
                  <a:cubicBezTo>
                    <a:pt x="2378859" y="551022"/>
                    <a:pt x="2375980" y="552214"/>
                    <a:pt x="2372978" y="552214"/>
                  </a:cubicBezTo>
                  <a:lnTo>
                    <a:pt x="11319" y="552214"/>
                  </a:lnTo>
                  <a:cubicBezTo>
                    <a:pt x="5068" y="552214"/>
                    <a:pt x="0" y="547147"/>
                    <a:pt x="0" y="540896"/>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16" name="TextBox 16"/>
            <p:cNvSpPr txBox="1"/>
            <p:nvPr/>
          </p:nvSpPr>
          <p:spPr>
            <a:xfrm>
              <a:off x="0" y="-19050"/>
              <a:ext cx="2384297" cy="571264"/>
            </a:xfrm>
            <a:prstGeom prst="rect">
              <a:avLst/>
            </a:prstGeom>
          </p:spPr>
          <p:txBody>
            <a:bodyPr lIns="50800" tIns="50800" rIns="50800" bIns="50800" rtlCol="0" anchor="ctr"/>
            <a:lstStyle/>
            <a:p>
              <a:pPr algn="ctr">
                <a:lnSpc>
                  <a:spcPts val="1540"/>
                </a:lnSpc>
              </a:pPr>
              <a:endParaRPr/>
            </a:p>
          </p:txBody>
        </p:sp>
      </p:grpSp>
      <p:sp>
        <p:nvSpPr>
          <p:cNvPr id="17" name="TextBox 17"/>
          <p:cNvSpPr txBox="1"/>
          <p:nvPr/>
        </p:nvSpPr>
        <p:spPr>
          <a:xfrm>
            <a:off x="590444" y="3553096"/>
            <a:ext cx="6591511" cy="1220459"/>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3. This exhibit/program is designed to focus on [character traits]. </a:t>
            </a: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Did you notice any examples of [traits] in this exhibit? (circle)           YES             NO</a:t>
            </a:r>
          </a:p>
          <a:p>
            <a:pPr algn="l">
              <a:lnSpc>
                <a:spcPts val="840"/>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[If yes]: Which trait (s)? ___________________________________________</a:t>
            </a:r>
          </a:p>
          <a:p>
            <a:pPr algn="l">
              <a:lnSpc>
                <a:spcPts val="559"/>
              </a:lnSpc>
              <a:spcBef>
                <a:spcPct val="0"/>
              </a:spcBef>
            </a:pPr>
            <a:endParaRPr lang="en-US" sz="1200">
              <a:solidFill>
                <a:srgbClr val="000000"/>
              </a:solidFill>
              <a:latin typeface="CMP Sharp Sans Display 2"/>
              <a:ea typeface="CMP Sharp Sans Display 2"/>
              <a:cs typeface="CMP Sharp Sans Display 2"/>
              <a:sym typeface="CMP Sharp Sans Display 2"/>
            </a:endParaRPr>
          </a:p>
          <a:p>
            <a:pPr algn="l">
              <a:lnSpc>
                <a:spcPts val="1680"/>
              </a:lnSpc>
              <a:spcBef>
                <a:spcPct val="0"/>
              </a:spcBef>
            </a:pPr>
            <a:r>
              <a:rPr lang="en-US" sz="1200">
                <a:solidFill>
                  <a:srgbClr val="000000"/>
                </a:solidFill>
                <a:latin typeface="CMP Sharp Sans Display 2"/>
                <a:ea typeface="CMP Sharp Sans Display 2"/>
                <a:cs typeface="CMP Sharp Sans Display 2"/>
                <a:sym typeface="CMP Sharp Sans Display 2"/>
              </a:rPr>
              <a:t>                   Can you tell me about </a:t>
            </a:r>
            <a:r>
              <a:rPr lang="en-US" sz="1200" u="sng">
                <a:solidFill>
                  <a:srgbClr val="000000"/>
                </a:solidFill>
                <a:latin typeface="CMP Sharp Sans Display 2"/>
                <a:ea typeface="CMP Sharp Sans Display 2"/>
                <a:cs typeface="CMP Sharp Sans Display 2"/>
                <a:sym typeface="CMP Sharp Sans Display 2"/>
              </a:rPr>
              <a:t>what</a:t>
            </a:r>
            <a:r>
              <a:rPr lang="en-US" sz="1200">
                <a:solidFill>
                  <a:srgbClr val="000000"/>
                </a:solidFill>
                <a:latin typeface="CMP Sharp Sans Display 2"/>
                <a:ea typeface="CMP Sharp Sans Display 2"/>
                <a:cs typeface="CMP Sharp Sans Display 2"/>
                <a:sym typeface="CMP Sharp Sans Display 2"/>
              </a:rPr>
              <a:t> you noticed?</a:t>
            </a:r>
          </a:p>
          <a:p>
            <a:pPr algn="l">
              <a:lnSpc>
                <a:spcPts val="1680"/>
              </a:lnSpc>
              <a:spcBef>
                <a:spcPct val="0"/>
              </a:spcBef>
            </a:pPr>
            <a:endParaRPr lang="en-US" sz="1200">
              <a:solidFill>
                <a:srgbClr val="000000"/>
              </a:solidFill>
              <a:latin typeface="CMP Sharp Sans Display 2"/>
              <a:ea typeface="CMP Sharp Sans Display 2"/>
              <a:cs typeface="CMP Sharp Sans Display 2"/>
              <a:sym typeface="CMP Sharp Sans Display 2"/>
            </a:endParaRPr>
          </a:p>
        </p:txBody>
      </p:sp>
      <p:sp>
        <p:nvSpPr>
          <p:cNvPr id="18" name="TextBox 18"/>
          <p:cNvSpPr txBox="1"/>
          <p:nvPr/>
        </p:nvSpPr>
        <p:spPr>
          <a:xfrm>
            <a:off x="466224" y="440690"/>
            <a:ext cx="6839951" cy="148590"/>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CMP Sharp Sans Display 3"/>
                <a:ea typeface="CMP Sharp Sans Display 3"/>
                <a:cs typeface="CMP Sharp Sans Display 3"/>
                <a:sym typeface="CMP Sharp Sans Display 3"/>
              </a:rPr>
              <a:t> Data collector: _________________________    Date:_________     Group #: ____  </a:t>
            </a:r>
          </a:p>
        </p:txBody>
      </p:sp>
      <p:grpSp>
        <p:nvGrpSpPr>
          <p:cNvPr id="19" name="Group 19"/>
          <p:cNvGrpSpPr/>
          <p:nvPr/>
        </p:nvGrpSpPr>
        <p:grpSpPr>
          <a:xfrm>
            <a:off x="466224" y="2768400"/>
            <a:ext cx="6839951" cy="277302"/>
            <a:chOff x="0" y="0"/>
            <a:chExt cx="2384297" cy="96663"/>
          </a:xfrm>
        </p:grpSpPr>
        <p:sp>
          <p:nvSpPr>
            <p:cNvPr id="20" name="Freeform 20"/>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1" name="TextBox 21"/>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22" name="Group 22"/>
          <p:cNvGrpSpPr/>
          <p:nvPr/>
        </p:nvGrpSpPr>
        <p:grpSpPr>
          <a:xfrm>
            <a:off x="466224" y="2737508"/>
            <a:ext cx="6839951" cy="666084"/>
            <a:chOff x="0" y="0"/>
            <a:chExt cx="2384297" cy="232186"/>
          </a:xfrm>
        </p:grpSpPr>
        <p:sp>
          <p:nvSpPr>
            <p:cNvPr id="23" name="Freeform 23"/>
            <p:cNvSpPr/>
            <p:nvPr/>
          </p:nvSpPr>
          <p:spPr>
            <a:xfrm>
              <a:off x="0" y="0"/>
              <a:ext cx="2384297" cy="232186"/>
            </a:xfrm>
            <a:custGeom>
              <a:avLst/>
              <a:gdLst/>
              <a:ahLst/>
              <a:cxnLst/>
              <a:rect l="l" t="t" r="r" b="b"/>
              <a:pathLst>
                <a:path w="2384297" h="232186">
                  <a:moveTo>
                    <a:pt x="11319" y="0"/>
                  </a:moveTo>
                  <a:lnTo>
                    <a:pt x="2372978" y="0"/>
                  </a:lnTo>
                  <a:cubicBezTo>
                    <a:pt x="2375980" y="0"/>
                    <a:pt x="2378859" y="1193"/>
                    <a:pt x="2380982" y="3315"/>
                  </a:cubicBezTo>
                  <a:cubicBezTo>
                    <a:pt x="2383104" y="5438"/>
                    <a:pt x="2384297" y="8317"/>
                    <a:pt x="2384297" y="11319"/>
                  </a:cubicBezTo>
                  <a:lnTo>
                    <a:pt x="2384297" y="220867"/>
                  </a:lnTo>
                  <a:cubicBezTo>
                    <a:pt x="2384297" y="223869"/>
                    <a:pt x="2383104" y="226748"/>
                    <a:pt x="2380982" y="228871"/>
                  </a:cubicBezTo>
                  <a:cubicBezTo>
                    <a:pt x="2378859" y="230994"/>
                    <a:pt x="2375980" y="232186"/>
                    <a:pt x="2372978" y="232186"/>
                  </a:cubicBezTo>
                  <a:lnTo>
                    <a:pt x="11319" y="232186"/>
                  </a:lnTo>
                  <a:cubicBezTo>
                    <a:pt x="5068" y="232186"/>
                    <a:pt x="0" y="227119"/>
                    <a:pt x="0" y="22086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24" name="TextBox 24"/>
            <p:cNvSpPr txBox="1"/>
            <p:nvPr/>
          </p:nvSpPr>
          <p:spPr>
            <a:xfrm>
              <a:off x="0" y="-19050"/>
              <a:ext cx="2384297" cy="251236"/>
            </a:xfrm>
            <a:prstGeom prst="rect">
              <a:avLst/>
            </a:prstGeom>
          </p:spPr>
          <p:txBody>
            <a:bodyPr lIns="50800" tIns="50800" rIns="50800" bIns="50800" rtlCol="0" anchor="ctr"/>
            <a:lstStyle/>
            <a:p>
              <a:pPr algn="ctr">
                <a:lnSpc>
                  <a:spcPts val="1540"/>
                </a:lnSpc>
              </a:pPr>
              <a:endParaRPr/>
            </a:p>
          </p:txBody>
        </p:sp>
      </p:grpSp>
      <p:sp>
        <p:nvSpPr>
          <p:cNvPr id="25" name="TextBox 25"/>
          <p:cNvSpPr txBox="1"/>
          <p:nvPr/>
        </p:nvSpPr>
        <p:spPr>
          <a:xfrm>
            <a:off x="590444" y="2803604"/>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2. What would you tell someone this exhibit/program is about?</a:t>
            </a:r>
          </a:p>
        </p:txBody>
      </p:sp>
      <p:grpSp>
        <p:nvGrpSpPr>
          <p:cNvPr id="26" name="Group 26"/>
          <p:cNvGrpSpPr/>
          <p:nvPr/>
        </p:nvGrpSpPr>
        <p:grpSpPr>
          <a:xfrm>
            <a:off x="466224" y="5225881"/>
            <a:ext cx="6839951" cy="277302"/>
            <a:chOff x="0" y="0"/>
            <a:chExt cx="2384297" cy="96663"/>
          </a:xfrm>
        </p:grpSpPr>
        <p:sp>
          <p:nvSpPr>
            <p:cNvPr id="27" name="Freeform 27"/>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28" name="TextBox 28"/>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29" name="Group 29"/>
          <p:cNvGrpSpPr/>
          <p:nvPr/>
        </p:nvGrpSpPr>
        <p:grpSpPr>
          <a:xfrm>
            <a:off x="466224" y="5225881"/>
            <a:ext cx="6839951" cy="692342"/>
            <a:chOff x="0" y="0"/>
            <a:chExt cx="2384297" cy="241339"/>
          </a:xfrm>
        </p:grpSpPr>
        <p:sp>
          <p:nvSpPr>
            <p:cNvPr id="30" name="Freeform 30"/>
            <p:cNvSpPr/>
            <p:nvPr/>
          </p:nvSpPr>
          <p:spPr>
            <a:xfrm>
              <a:off x="0" y="0"/>
              <a:ext cx="2384297" cy="241339"/>
            </a:xfrm>
            <a:custGeom>
              <a:avLst/>
              <a:gdLst/>
              <a:ahLst/>
              <a:cxnLst/>
              <a:rect l="l" t="t" r="r" b="b"/>
              <a:pathLst>
                <a:path w="2384297" h="241339">
                  <a:moveTo>
                    <a:pt x="11319" y="0"/>
                  </a:moveTo>
                  <a:lnTo>
                    <a:pt x="2372978" y="0"/>
                  </a:lnTo>
                  <a:cubicBezTo>
                    <a:pt x="2375980" y="0"/>
                    <a:pt x="2378859" y="1193"/>
                    <a:pt x="2380982" y="3315"/>
                  </a:cubicBezTo>
                  <a:cubicBezTo>
                    <a:pt x="2383104" y="5438"/>
                    <a:pt x="2384297" y="8317"/>
                    <a:pt x="2384297" y="11319"/>
                  </a:cubicBezTo>
                  <a:lnTo>
                    <a:pt x="2384297" y="230021"/>
                  </a:lnTo>
                  <a:cubicBezTo>
                    <a:pt x="2384297" y="233023"/>
                    <a:pt x="2383104" y="235901"/>
                    <a:pt x="2380982" y="238024"/>
                  </a:cubicBezTo>
                  <a:cubicBezTo>
                    <a:pt x="2378859" y="240147"/>
                    <a:pt x="2375980" y="241339"/>
                    <a:pt x="2372978" y="241339"/>
                  </a:cubicBezTo>
                  <a:lnTo>
                    <a:pt x="11319" y="241339"/>
                  </a:lnTo>
                  <a:cubicBezTo>
                    <a:pt x="8317" y="241339"/>
                    <a:pt x="5438" y="240147"/>
                    <a:pt x="3315" y="238024"/>
                  </a:cubicBezTo>
                  <a:cubicBezTo>
                    <a:pt x="1193" y="235901"/>
                    <a:pt x="0" y="233023"/>
                    <a:pt x="0" y="230021"/>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1" name="TextBox 31"/>
            <p:cNvSpPr txBox="1"/>
            <p:nvPr/>
          </p:nvSpPr>
          <p:spPr>
            <a:xfrm>
              <a:off x="0" y="-19050"/>
              <a:ext cx="2384297" cy="260389"/>
            </a:xfrm>
            <a:prstGeom prst="rect">
              <a:avLst/>
            </a:prstGeom>
          </p:spPr>
          <p:txBody>
            <a:bodyPr lIns="50800" tIns="50800" rIns="50800" bIns="50800" rtlCol="0" anchor="ctr"/>
            <a:lstStyle/>
            <a:p>
              <a:pPr algn="ctr">
                <a:lnSpc>
                  <a:spcPts val="1540"/>
                </a:lnSpc>
              </a:pPr>
              <a:endParaRPr/>
            </a:p>
          </p:txBody>
        </p:sp>
      </p:grpSp>
      <p:sp>
        <p:nvSpPr>
          <p:cNvPr id="32" name="TextBox 32"/>
          <p:cNvSpPr txBox="1"/>
          <p:nvPr/>
        </p:nvSpPr>
        <p:spPr>
          <a:xfrm>
            <a:off x="590444" y="5261086"/>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4. How, if at all, do you talk about [traits] with your group outside the Museum?</a:t>
            </a:r>
          </a:p>
        </p:txBody>
      </p:sp>
      <p:grpSp>
        <p:nvGrpSpPr>
          <p:cNvPr id="33" name="Group 33"/>
          <p:cNvGrpSpPr/>
          <p:nvPr/>
        </p:nvGrpSpPr>
        <p:grpSpPr>
          <a:xfrm>
            <a:off x="466224" y="6042048"/>
            <a:ext cx="6839951" cy="277302"/>
            <a:chOff x="0" y="0"/>
            <a:chExt cx="2384297" cy="96663"/>
          </a:xfrm>
        </p:grpSpPr>
        <p:sp>
          <p:nvSpPr>
            <p:cNvPr id="34" name="Freeform 34"/>
            <p:cNvSpPr/>
            <p:nvPr/>
          </p:nvSpPr>
          <p:spPr>
            <a:xfrm>
              <a:off x="0" y="0"/>
              <a:ext cx="2384297" cy="96663"/>
            </a:xfrm>
            <a:custGeom>
              <a:avLst/>
              <a:gdLst/>
              <a:ahLst/>
              <a:cxnLst/>
              <a:rect l="l" t="t" r="r" b="b"/>
              <a:pathLst>
                <a:path w="2384297" h="96663">
                  <a:moveTo>
                    <a:pt x="11319" y="0"/>
                  </a:moveTo>
                  <a:lnTo>
                    <a:pt x="2372978" y="0"/>
                  </a:lnTo>
                  <a:cubicBezTo>
                    <a:pt x="2375980" y="0"/>
                    <a:pt x="2378859" y="1193"/>
                    <a:pt x="2380982" y="3315"/>
                  </a:cubicBezTo>
                  <a:cubicBezTo>
                    <a:pt x="2383104" y="5438"/>
                    <a:pt x="2384297" y="8317"/>
                    <a:pt x="2384297" y="11319"/>
                  </a:cubicBezTo>
                  <a:lnTo>
                    <a:pt x="2384297" y="85344"/>
                  </a:lnTo>
                  <a:cubicBezTo>
                    <a:pt x="2384297" y="88346"/>
                    <a:pt x="2383104" y="91225"/>
                    <a:pt x="2380982" y="93348"/>
                  </a:cubicBezTo>
                  <a:cubicBezTo>
                    <a:pt x="2378859" y="95471"/>
                    <a:pt x="2375980" y="96663"/>
                    <a:pt x="2372978" y="96663"/>
                  </a:cubicBezTo>
                  <a:lnTo>
                    <a:pt x="11319" y="96663"/>
                  </a:lnTo>
                  <a:cubicBezTo>
                    <a:pt x="8317" y="96663"/>
                    <a:pt x="5438" y="95471"/>
                    <a:pt x="3315" y="93348"/>
                  </a:cubicBezTo>
                  <a:cubicBezTo>
                    <a:pt x="1193" y="91225"/>
                    <a:pt x="0" y="88346"/>
                    <a:pt x="0" y="85344"/>
                  </a:cubicBezTo>
                  <a:lnTo>
                    <a:pt x="0" y="11319"/>
                  </a:lnTo>
                  <a:cubicBezTo>
                    <a:pt x="0" y="8317"/>
                    <a:pt x="1193" y="5438"/>
                    <a:pt x="3315" y="3315"/>
                  </a:cubicBezTo>
                  <a:cubicBezTo>
                    <a:pt x="5438" y="1193"/>
                    <a:pt x="8317" y="0"/>
                    <a:pt x="11319" y="0"/>
                  </a:cubicBezTo>
                  <a:close/>
                </a:path>
              </a:pathLst>
            </a:custGeom>
            <a:solidFill>
              <a:srgbClr val="FFF4E3"/>
            </a:solidFill>
          </p:spPr>
        </p:sp>
        <p:sp>
          <p:nvSpPr>
            <p:cNvPr id="35" name="TextBox 35"/>
            <p:cNvSpPr txBox="1"/>
            <p:nvPr/>
          </p:nvSpPr>
          <p:spPr>
            <a:xfrm>
              <a:off x="0" y="-19050"/>
              <a:ext cx="2384297" cy="115713"/>
            </a:xfrm>
            <a:prstGeom prst="rect">
              <a:avLst/>
            </a:prstGeom>
          </p:spPr>
          <p:txBody>
            <a:bodyPr lIns="50800" tIns="50800" rIns="50800" bIns="50800" rtlCol="0" anchor="ctr"/>
            <a:lstStyle/>
            <a:p>
              <a:pPr algn="ctr">
                <a:lnSpc>
                  <a:spcPts val="1540"/>
                </a:lnSpc>
              </a:pPr>
              <a:endParaRPr/>
            </a:p>
          </p:txBody>
        </p:sp>
      </p:grpSp>
      <p:grpSp>
        <p:nvGrpSpPr>
          <p:cNvPr id="36" name="Group 36"/>
          <p:cNvGrpSpPr/>
          <p:nvPr/>
        </p:nvGrpSpPr>
        <p:grpSpPr>
          <a:xfrm>
            <a:off x="466224" y="6042048"/>
            <a:ext cx="6839951" cy="692342"/>
            <a:chOff x="0" y="0"/>
            <a:chExt cx="2384297" cy="241339"/>
          </a:xfrm>
        </p:grpSpPr>
        <p:sp>
          <p:nvSpPr>
            <p:cNvPr id="37" name="Freeform 37"/>
            <p:cNvSpPr/>
            <p:nvPr/>
          </p:nvSpPr>
          <p:spPr>
            <a:xfrm>
              <a:off x="0" y="0"/>
              <a:ext cx="2384297" cy="241339"/>
            </a:xfrm>
            <a:custGeom>
              <a:avLst/>
              <a:gdLst/>
              <a:ahLst/>
              <a:cxnLst/>
              <a:rect l="l" t="t" r="r" b="b"/>
              <a:pathLst>
                <a:path w="2384297" h="241339">
                  <a:moveTo>
                    <a:pt x="11319" y="0"/>
                  </a:moveTo>
                  <a:lnTo>
                    <a:pt x="2372978" y="0"/>
                  </a:lnTo>
                  <a:cubicBezTo>
                    <a:pt x="2375980" y="0"/>
                    <a:pt x="2378859" y="1193"/>
                    <a:pt x="2380982" y="3315"/>
                  </a:cubicBezTo>
                  <a:cubicBezTo>
                    <a:pt x="2383104" y="5438"/>
                    <a:pt x="2384297" y="8317"/>
                    <a:pt x="2384297" y="11319"/>
                  </a:cubicBezTo>
                  <a:lnTo>
                    <a:pt x="2384297" y="230021"/>
                  </a:lnTo>
                  <a:cubicBezTo>
                    <a:pt x="2384297" y="233023"/>
                    <a:pt x="2383104" y="235901"/>
                    <a:pt x="2380982" y="238024"/>
                  </a:cubicBezTo>
                  <a:cubicBezTo>
                    <a:pt x="2378859" y="240147"/>
                    <a:pt x="2375980" y="241339"/>
                    <a:pt x="2372978" y="241339"/>
                  </a:cubicBezTo>
                  <a:lnTo>
                    <a:pt x="11319" y="241339"/>
                  </a:lnTo>
                  <a:cubicBezTo>
                    <a:pt x="8317" y="241339"/>
                    <a:pt x="5438" y="240147"/>
                    <a:pt x="3315" y="238024"/>
                  </a:cubicBezTo>
                  <a:cubicBezTo>
                    <a:pt x="1193" y="235901"/>
                    <a:pt x="0" y="233023"/>
                    <a:pt x="0" y="230021"/>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38" name="TextBox 38"/>
            <p:cNvSpPr txBox="1"/>
            <p:nvPr/>
          </p:nvSpPr>
          <p:spPr>
            <a:xfrm>
              <a:off x="0" y="-19050"/>
              <a:ext cx="2384297" cy="260389"/>
            </a:xfrm>
            <a:prstGeom prst="rect">
              <a:avLst/>
            </a:prstGeom>
          </p:spPr>
          <p:txBody>
            <a:bodyPr lIns="50800" tIns="50800" rIns="50800" bIns="50800" rtlCol="0" anchor="ctr"/>
            <a:lstStyle/>
            <a:p>
              <a:pPr algn="ctr">
                <a:lnSpc>
                  <a:spcPts val="1540"/>
                </a:lnSpc>
              </a:pPr>
              <a:endParaRPr/>
            </a:p>
          </p:txBody>
        </p:sp>
      </p:grpSp>
      <p:sp>
        <p:nvSpPr>
          <p:cNvPr id="39" name="TextBox 39"/>
          <p:cNvSpPr txBox="1"/>
          <p:nvPr/>
        </p:nvSpPr>
        <p:spPr>
          <a:xfrm>
            <a:off x="590444" y="6077253"/>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5. How, if at all, did this program/exhibit change how you think about [traits]?</a:t>
            </a:r>
          </a:p>
        </p:txBody>
      </p:sp>
      <p:grpSp>
        <p:nvGrpSpPr>
          <p:cNvPr id="40" name="Group 40"/>
          <p:cNvGrpSpPr/>
          <p:nvPr/>
        </p:nvGrpSpPr>
        <p:grpSpPr>
          <a:xfrm>
            <a:off x="466224" y="6858216"/>
            <a:ext cx="6839951" cy="499626"/>
            <a:chOff x="0" y="0"/>
            <a:chExt cx="2384297" cy="174162"/>
          </a:xfrm>
        </p:grpSpPr>
        <p:sp>
          <p:nvSpPr>
            <p:cNvPr id="41" name="Freeform 41"/>
            <p:cNvSpPr/>
            <p:nvPr/>
          </p:nvSpPr>
          <p:spPr>
            <a:xfrm>
              <a:off x="0" y="0"/>
              <a:ext cx="2384297" cy="174162"/>
            </a:xfrm>
            <a:custGeom>
              <a:avLst/>
              <a:gdLst/>
              <a:ahLst/>
              <a:cxnLst/>
              <a:rect l="l" t="t" r="r" b="b"/>
              <a:pathLst>
                <a:path w="2384297" h="174162">
                  <a:moveTo>
                    <a:pt x="11319" y="0"/>
                  </a:moveTo>
                  <a:lnTo>
                    <a:pt x="2372978" y="0"/>
                  </a:lnTo>
                  <a:cubicBezTo>
                    <a:pt x="2375980" y="0"/>
                    <a:pt x="2378859" y="1193"/>
                    <a:pt x="2380982" y="3315"/>
                  </a:cubicBezTo>
                  <a:cubicBezTo>
                    <a:pt x="2383104" y="5438"/>
                    <a:pt x="2384297" y="8317"/>
                    <a:pt x="2384297" y="11319"/>
                  </a:cubicBezTo>
                  <a:lnTo>
                    <a:pt x="2384297" y="162843"/>
                  </a:lnTo>
                  <a:cubicBezTo>
                    <a:pt x="2384297" y="169094"/>
                    <a:pt x="2379229" y="174162"/>
                    <a:pt x="2372978" y="174162"/>
                  </a:cubicBezTo>
                  <a:lnTo>
                    <a:pt x="11319" y="174162"/>
                  </a:lnTo>
                  <a:cubicBezTo>
                    <a:pt x="8317" y="174162"/>
                    <a:pt x="5438" y="172969"/>
                    <a:pt x="3315" y="170847"/>
                  </a:cubicBezTo>
                  <a:cubicBezTo>
                    <a:pt x="1193" y="168724"/>
                    <a:pt x="0" y="165845"/>
                    <a:pt x="0" y="16284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2" name="TextBox 42"/>
            <p:cNvSpPr txBox="1"/>
            <p:nvPr/>
          </p:nvSpPr>
          <p:spPr>
            <a:xfrm>
              <a:off x="0" y="-19050"/>
              <a:ext cx="2384297" cy="193212"/>
            </a:xfrm>
            <a:prstGeom prst="rect">
              <a:avLst/>
            </a:prstGeom>
          </p:spPr>
          <p:txBody>
            <a:bodyPr lIns="50800" tIns="50800" rIns="50800" bIns="50800" rtlCol="0" anchor="ctr"/>
            <a:lstStyle/>
            <a:p>
              <a:pPr algn="ctr">
                <a:lnSpc>
                  <a:spcPts val="1540"/>
                </a:lnSpc>
              </a:pPr>
              <a:endParaRPr/>
            </a:p>
          </p:txBody>
        </p:sp>
      </p:grpSp>
      <p:grpSp>
        <p:nvGrpSpPr>
          <p:cNvPr id="43" name="Group 43"/>
          <p:cNvGrpSpPr/>
          <p:nvPr/>
        </p:nvGrpSpPr>
        <p:grpSpPr>
          <a:xfrm>
            <a:off x="466224" y="6858216"/>
            <a:ext cx="6839951" cy="957184"/>
            <a:chOff x="0" y="0"/>
            <a:chExt cx="2384297" cy="333659"/>
          </a:xfrm>
        </p:grpSpPr>
        <p:sp>
          <p:nvSpPr>
            <p:cNvPr id="44" name="Freeform 44"/>
            <p:cNvSpPr/>
            <p:nvPr/>
          </p:nvSpPr>
          <p:spPr>
            <a:xfrm>
              <a:off x="0" y="0"/>
              <a:ext cx="2384297" cy="333659"/>
            </a:xfrm>
            <a:custGeom>
              <a:avLst/>
              <a:gdLst/>
              <a:ahLst/>
              <a:cxnLst/>
              <a:rect l="l" t="t" r="r" b="b"/>
              <a:pathLst>
                <a:path w="2384297" h="333659">
                  <a:moveTo>
                    <a:pt x="11319" y="0"/>
                  </a:moveTo>
                  <a:lnTo>
                    <a:pt x="2372978" y="0"/>
                  </a:lnTo>
                  <a:cubicBezTo>
                    <a:pt x="2375980" y="0"/>
                    <a:pt x="2378859" y="1193"/>
                    <a:pt x="2380982" y="3315"/>
                  </a:cubicBezTo>
                  <a:cubicBezTo>
                    <a:pt x="2383104" y="5438"/>
                    <a:pt x="2384297" y="8317"/>
                    <a:pt x="2384297" y="11319"/>
                  </a:cubicBezTo>
                  <a:lnTo>
                    <a:pt x="2384297" y="322340"/>
                  </a:lnTo>
                  <a:cubicBezTo>
                    <a:pt x="2384297" y="325342"/>
                    <a:pt x="2383104" y="328221"/>
                    <a:pt x="2380982" y="330344"/>
                  </a:cubicBezTo>
                  <a:cubicBezTo>
                    <a:pt x="2378859" y="332466"/>
                    <a:pt x="2375980" y="333659"/>
                    <a:pt x="2372978" y="333659"/>
                  </a:cubicBezTo>
                  <a:lnTo>
                    <a:pt x="11319" y="333659"/>
                  </a:lnTo>
                  <a:cubicBezTo>
                    <a:pt x="5068" y="333659"/>
                    <a:pt x="0" y="328591"/>
                    <a:pt x="0" y="322340"/>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45" name="TextBox 45"/>
            <p:cNvSpPr txBox="1"/>
            <p:nvPr/>
          </p:nvSpPr>
          <p:spPr>
            <a:xfrm>
              <a:off x="0" y="-19050"/>
              <a:ext cx="2384297" cy="352709"/>
            </a:xfrm>
            <a:prstGeom prst="rect">
              <a:avLst/>
            </a:prstGeom>
          </p:spPr>
          <p:txBody>
            <a:bodyPr lIns="50800" tIns="50800" rIns="50800" bIns="50800" rtlCol="0" anchor="ctr"/>
            <a:lstStyle/>
            <a:p>
              <a:pPr algn="ctr">
                <a:lnSpc>
                  <a:spcPts val="1540"/>
                </a:lnSpc>
              </a:pPr>
              <a:endParaRPr/>
            </a:p>
          </p:txBody>
        </p:sp>
      </p:grpSp>
      <p:sp>
        <p:nvSpPr>
          <p:cNvPr id="46" name="TextBox 46"/>
          <p:cNvSpPr txBox="1"/>
          <p:nvPr/>
        </p:nvSpPr>
        <p:spPr>
          <a:xfrm>
            <a:off x="590444" y="6893420"/>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6. Were there any parts of this program/exhibit that might help you or your group members to be [traits] after your Museum visit? If so, what were they? </a:t>
            </a:r>
          </a:p>
        </p:txBody>
      </p:sp>
      <p:grpSp>
        <p:nvGrpSpPr>
          <p:cNvPr id="47" name="Group 47"/>
          <p:cNvGrpSpPr/>
          <p:nvPr/>
        </p:nvGrpSpPr>
        <p:grpSpPr>
          <a:xfrm>
            <a:off x="466224" y="7939225"/>
            <a:ext cx="6839951" cy="499626"/>
            <a:chOff x="0" y="0"/>
            <a:chExt cx="2384297" cy="174162"/>
          </a:xfrm>
        </p:grpSpPr>
        <p:sp>
          <p:nvSpPr>
            <p:cNvPr id="48" name="Freeform 48"/>
            <p:cNvSpPr/>
            <p:nvPr/>
          </p:nvSpPr>
          <p:spPr>
            <a:xfrm>
              <a:off x="0" y="0"/>
              <a:ext cx="2384297" cy="174162"/>
            </a:xfrm>
            <a:custGeom>
              <a:avLst/>
              <a:gdLst/>
              <a:ahLst/>
              <a:cxnLst/>
              <a:rect l="l" t="t" r="r" b="b"/>
              <a:pathLst>
                <a:path w="2384297" h="174162">
                  <a:moveTo>
                    <a:pt x="11319" y="0"/>
                  </a:moveTo>
                  <a:lnTo>
                    <a:pt x="2372978" y="0"/>
                  </a:lnTo>
                  <a:cubicBezTo>
                    <a:pt x="2375980" y="0"/>
                    <a:pt x="2378859" y="1193"/>
                    <a:pt x="2380982" y="3315"/>
                  </a:cubicBezTo>
                  <a:cubicBezTo>
                    <a:pt x="2383104" y="5438"/>
                    <a:pt x="2384297" y="8317"/>
                    <a:pt x="2384297" y="11319"/>
                  </a:cubicBezTo>
                  <a:lnTo>
                    <a:pt x="2384297" y="162843"/>
                  </a:lnTo>
                  <a:cubicBezTo>
                    <a:pt x="2384297" y="169094"/>
                    <a:pt x="2379229" y="174162"/>
                    <a:pt x="2372978" y="174162"/>
                  </a:cubicBezTo>
                  <a:lnTo>
                    <a:pt x="11319" y="174162"/>
                  </a:lnTo>
                  <a:cubicBezTo>
                    <a:pt x="8317" y="174162"/>
                    <a:pt x="5438" y="172969"/>
                    <a:pt x="3315" y="170847"/>
                  </a:cubicBezTo>
                  <a:cubicBezTo>
                    <a:pt x="1193" y="168724"/>
                    <a:pt x="0" y="165845"/>
                    <a:pt x="0" y="162843"/>
                  </a:cubicBezTo>
                  <a:lnTo>
                    <a:pt x="0" y="11319"/>
                  </a:lnTo>
                  <a:cubicBezTo>
                    <a:pt x="0" y="8317"/>
                    <a:pt x="1193" y="5438"/>
                    <a:pt x="3315" y="3315"/>
                  </a:cubicBezTo>
                  <a:cubicBezTo>
                    <a:pt x="5438" y="1193"/>
                    <a:pt x="8317" y="0"/>
                    <a:pt x="11319" y="0"/>
                  </a:cubicBezTo>
                  <a:close/>
                </a:path>
              </a:pathLst>
            </a:custGeom>
            <a:solidFill>
              <a:srgbClr val="FFF4E3"/>
            </a:solidFill>
          </p:spPr>
        </p:sp>
        <p:sp>
          <p:nvSpPr>
            <p:cNvPr id="49" name="TextBox 49"/>
            <p:cNvSpPr txBox="1"/>
            <p:nvPr/>
          </p:nvSpPr>
          <p:spPr>
            <a:xfrm>
              <a:off x="0" y="-19050"/>
              <a:ext cx="2384297" cy="193212"/>
            </a:xfrm>
            <a:prstGeom prst="rect">
              <a:avLst/>
            </a:prstGeom>
          </p:spPr>
          <p:txBody>
            <a:bodyPr lIns="50800" tIns="50800" rIns="50800" bIns="50800" rtlCol="0" anchor="ctr"/>
            <a:lstStyle/>
            <a:p>
              <a:pPr algn="ctr">
                <a:lnSpc>
                  <a:spcPts val="1540"/>
                </a:lnSpc>
              </a:pPr>
              <a:endParaRPr/>
            </a:p>
          </p:txBody>
        </p:sp>
      </p:grpSp>
      <p:grpSp>
        <p:nvGrpSpPr>
          <p:cNvPr id="50" name="Group 50"/>
          <p:cNvGrpSpPr/>
          <p:nvPr/>
        </p:nvGrpSpPr>
        <p:grpSpPr>
          <a:xfrm>
            <a:off x="466224" y="7939225"/>
            <a:ext cx="6839951" cy="957184"/>
            <a:chOff x="0" y="0"/>
            <a:chExt cx="2384297" cy="333659"/>
          </a:xfrm>
        </p:grpSpPr>
        <p:sp>
          <p:nvSpPr>
            <p:cNvPr id="51" name="Freeform 51"/>
            <p:cNvSpPr/>
            <p:nvPr/>
          </p:nvSpPr>
          <p:spPr>
            <a:xfrm>
              <a:off x="0" y="0"/>
              <a:ext cx="2384297" cy="333659"/>
            </a:xfrm>
            <a:custGeom>
              <a:avLst/>
              <a:gdLst/>
              <a:ahLst/>
              <a:cxnLst/>
              <a:rect l="l" t="t" r="r" b="b"/>
              <a:pathLst>
                <a:path w="2384297" h="333659">
                  <a:moveTo>
                    <a:pt x="11319" y="0"/>
                  </a:moveTo>
                  <a:lnTo>
                    <a:pt x="2372978" y="0"/>
                  </a:lnTo>
                  <a:cubicBezTo>
                    <a:pt x="2375980" y="0"/>
                    <a:pt x="2378859" y="1193"/>
                    <a:pt x="2380982" y="3315"/>
                  </a:cubicBezTo>
                  <a:cubicBezTo>
                    <a:pt x="2383104" y="5438"/>
                    <a:pt x="2384297" y="8317"/>
                    <a:pt x="2384297" y="11319"/>
                  </a:cubicBezTo>
                  <a:lnTo>
                    <a:pt x="2384297" y="322340"/>
                  </a:lnTo>
                  <a:cubicBezTo>
                    <a:pt x="2384297" y="325342"/>
                    <a:pt x="2383104" y="328221"/>
                    <a:pt x="2380982" y="330344"/>
                  </a:cubicBezTo>
                  <a:cubicBezTo>
                    <a:pt x="2378859" y="332466"/>
                    <a:pt x="2375980" y="333659"/>
                    <a:pt x="2372978" y="333659"/>
                  </a:cubicBezTo>
                  <a:lnTo>
                    <a:pt x="11319" y="333659"/>
                  </a:lnTo>
                  <a:cubicBezTo>
                    <a:pt x="5068" y="333659"/>
                    <a:pt x="0" y="328591"/>
                    <a:pt x="0" y="322340"/>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52" name="TextBox 52"/>
            <p:cNvSpPr txBox="1"/>
            <p:nvPr/>
          </p:nvSpPr>
          <p:spPr>
            <a:xfrm>
              <a:off x="0" y="-19050"/>
              <a:ext cx="2384297" cy="352709"/>
            </a:xfrm>
            <a:prstGeom prst="rect">
              <a:avLst/>
            </a:prstGeom>
          </p:spPr>
          <p:txBody>
            <a:bodyPr lIns="50800" tIns="50800" rIns="50800" bIns="50800" rtlCol="0" anchor="ctr"/>
            <a:lstStyle/>
            <a:p>
              <a:pPr algn="ctr">
                <a:lnSpc>
                  <a:spcPts val="1540"/>
                </a:lnSpc>
              </a:pPr>
              <a:endParaRPr/>
            </a:p>
          </p:txBody>
        </p:sp>
      </p:grpSp>
      <p:sp>
        <p:nvSpPr>
          <p:cNvPr id="53" name="TextBox 53"/>
          <p:cNvSpPr txBox="1"/>
          <p:nvPr/>
        </p:nvSpPr>
        <p:spPr>
          <a:xfrm>
            <a:off x="590444" y="7974429"/>
            <a:ext cx="6591511" cy="40767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7. Can you think of any other ways this exhibit connects to your life outside the Museum? If so, what are they? </a:t>
            </a:r>
          </a:p>
        </p:txBody>
      </p:sp>
      <p:grpSp>
        <p:nvGrpSpPr>
          <p:cNvPr id="54" name="Group 54"/>
          <p:cNvGrpSpPr/>
          <p:nvPr/>
        </p:nvGrpSpPr>
        <p:grpSpPr>
          <a:xfrm>
            <a:off x="466224" y="9020233"/>
            <a:ext cx="6839951" cy="309253"/>
            <a:chOff x="0" y="0"/>
            <a:chExt cx="2384297" cy="107800"/>
          </a:xfrm>
        </p:grpSpPr>
        <p:sp>
          <p:nvSpPr>
            <p:cNvPr id="55" name="Freeform 55"/>
            <p:cNvSpPr/>
            <p:nvPr/>
          </p:nvSpPr>
          <p:spPr>
            <a:xfrm>
              <a:off x="0" y="0"/>
              <a:ext cx="2384297" cy="107800"/>
            </a:xfrm>
            <a:custGeom>
              <a:avLst/>
              <a:gdLst/>
              <a:ahLst/>
              <a:cxnLst/>
              <a:rect l="l" t="t" r="r" b="b"/>
              <a:pathLst>
                <a:path w="2384297" h="107800">
                  <a:moveTo>
                    <a:pt x="11319" y="0"/>
                  </a:moveTo>
                  <a:lnTo>
                    <a:pt x="2372978" y="0"/>
                  </a:lnTo>
                  <a:cubicBezTo>
                    <a:pt x="2375980" y="0"/>
                    <a:pt x="2378859" y="1193"/>
                    <a:pt x="2380982" y="3315"/>
                  </a:cubicBezTo>
                  <a:cubicBezTo>
                    <a:pt x="2383104" y="5438"/>
                    <a:pt x="2384297" y="8317"/>
                    <a:pt x="2384297" y="11319"/>
                  </a:cubicBezTo>
                  <a:lnTo>
                    <a:pt x="2384297" y="96482"/>
                  </a:lnTo>
                  <a:cubicBezTo>
                    <a:pt x="2384297" y="102733"/>
                    <a:pt x="2379229" y="107800"/>
                    <a:pt x="2372978" y="107800"/>
                  </a:cubicBezTo>
                  <a:lnTo>
                    <a:pt x="11319" y="107800"/>
                  </a:lnTo>
                  <a:cubicBezTo>
                    <a:pt x="8317" y="107800"/>
                    <a:pt x="5438" y="106608"/>
                    <a:pt x="3315" y="104485"/>
                  </a:cubicBezTo>
                  <a:cubicBezTo>
                    <a:pt x="1193" y="102363"/>
                    <a:pt x="0" y="99484"/>
                    <a:pt x="0" y="96482"/>
                  </a:cubicBezTo>
                  <a:lnTo>
                    <a:pt x="0" y="11319"/>
                  </a:lnTo>
                  <a:cubicBezTo>
                    <a:pt x="0" y="8317"/>
                    <a:pt x="1193" y="5438"/>
                    <a:pt x="3315" y="3315"/>
                  </a:cubicBezTo>
                  <a:cubicBezTo>
                    <a:pt x="5438" y="1193"/>
                    <a:pt x="8317" y="0"/>
                    <a:pt x="11319" y="0"/>
                  </a:cubicBezTo>
                  <a:close/>
                </a:path>
              </a:pathLst>
            </a:custGeom>
            <a:solidFill>
              <a:srgbClr val="FFF4E3"/>
            </a:solidFill>
          </p:spPr>
        </p:sp>
        <p:sp>
          <p:nvSpPr>
            <p:cNvPr id="56" name="TextBox 56"/>
            <p:cNvSpPr txBox="1"/>
            <p:nvPr/>
          </p:nvSpPr>
          <p:spPr>
            <a:xfrm>
              <a:off x="0" y="-19050"/>
              <a:ext cx="2384297" cy="126850"/>
            </a:xfrm>
            <a:prstGeom prst="rect">
              <a:avLst/>
            </a:prstGeom>
          </p:spPr>
          <p:txBody>
            <a:bodyPr lIns="50800" tIns="50800" rIns="50800" bIns="50800" rtlCol="0" anchor="ctr"/>
            <a:lstStyle/>
            <a:p>
              <a:pPr algn="ctr">
                <a:lnSpc>
                  <a:spcPts val="1540"/>
                </a:lnSpc>
              </a:pPr>
              <a:endParaRPr/>
            </a:p>
          </p:txBody>
        </p:sp>
      </p:grpSp>
      <p:grpSp>
        <p:nvGrpSpPr>
          <p:cNvPr id="57" name="Group 57"/>
          <p:cNvGrpSpPr/>
          <p:nvPr/>
        </p:nvGrpSpPr>
        <p:grpSpPr>
          <a:xfrm>
            <a:off x="466224" y="9020233"/>
            <a:ext cx="6839951" cy="623368"/>
            <a:chOff x="0" y="0"/>
            <a:chExt cx="2384297" cy="217296"/>
          </a:xfrm>
        </p:grpSpPr>
        <p:sp>
          <p:nvSpPr>
            <p:cNvPr id="58" name="Freeform 58"/>
            <p:cNvSpPr/>
            <p:nvPr/>
          </p:nvSpPr>
          <p:spPr>
            <a:xfrm>
              <a:off x="0" y="0"/>
              <a:ext cx="2384297" cy="217296"/>
            </a:xfrm>
            <a:custGeom>
              <a:avLst/>
              <a:gdLst/>
              <a:ahLst/>
              <a:cxnLst/>
              <a:rect l="l" t="t" r="r" b="b"/>
              <a:pathLst>
                <a:path w="2384297" h="217296">
                  <a:moveTo>
                    <a:pt x="11319" y="0"/>
                  </a:moveTo>
                  <a:lnTo>
                    <a:pt x="2372978" y="0"/>
                  </a:lnTo>
                  <a:cubicBezTo>
                    <a:pt x="2375980" y="0"/>
                    <a:pt x="2378859" y="1193"/>
                    <a:pt x="2380982" y="3315"/>
                  </a:cubicBezTo>
                  <a:cubicBezTo>
                    <a:pt x="2383104" y="5438"/>
                    <a:pt x="2384297" y="8317"/>
                    <a:pt x="2384297" y="11319"/>
                  </a:cubicBezTo>
                  <a:lnTo>
                    <a:pt x="2384297" y="205977"/>
                  </a:lnTo>
                  <a:cubicBezTo>
                    <a:pt x="2384297" y="212228"/>
                    <a:pt x="2379229" y="217296"/>
                    <a:pt x="2372978" y="217296"/>
                  </a:cubicBezTo>
                  <a:lnTo>
                    <a:pt x="11319" y="217296"/>
                  </a:lnTo>
                  <a:cubicBezTo>
                    <a:pt x="8317" y="217296"/>
                    <a:pt x="5438" y="216103"/>
                    <a:pt x="3315" y="213981"/>
                  </a:cubicBezTo>
                  <a:cubicBezTo>
                    <a:pt x="1193" y="211858"/>
                    <a:pt x="0" y="208979"/>
                    <a:pt x="0" y="205977"/>
                  </a:cubicBezTo>
                  <a:lnTo>
                    <a:pt x="0" y="11319"/>
                  </a:lnTo>
                  <a:cubicBezTo>
                    <a:pt x="0" y="8317"/>
                    <a:pt x="1193" y="5438"/>
                    <a:pt x="3315" y="3315"/>
                  </a:cubicBezTo>
                  <a:cubicBezTo>
                    <a:pt x="5438" y="1193"/>
                    <a:pt x="8317" y="0"/>
                    <a:pt x="11319" y="0"/>
                  </a:cubicBezTo>
                  <a:close/>
                </a:path>
              </a:pathLst>
            </a:custGeom>
            <a:solidFill>
              <a:srgbClr val="000000">
                <a:alpha val="0"/>
              </a:srgbClr>
            </a:solidFill>
            <a:ln w="19050" cap="sq">
              <a:solidFill>
                <a:srgbClr val="F15A32"/>
              </a:solidFill>
              <a:prstDash val="solid"/>
              <a:miter/>
            </a:ln>
          </p:spPr>
        </p:sp>
        <p:sp>
          <p:nvSpPr>
            <p:cNvPr id="59" name="TextBox 59"/>
            <p:cNvSpPr txBox="1"/>
            <p:nvPr/>
          </p:nvSpPr>
          <p:spPr>
            <a:xfrm>
              <a:off x="0" y="-19050"/>
              <a:ext cx="2384297" cy="236346"/>
            </a:xfrm>
            <a:prstGeom prst="rect">
              <a:avLst/>
            </a:prstGeom>
          </p:spPr>
          <p:txBody>
            <a:bodyPr lIns="50800" tIns="50800" rIns="50800" bIns="50800" rtlCol="0" anchor="ctr"/>
            <a:lstStyle/>
            <a:p>
              <a:pPr algn="ctr">
                <a:lnSpc>
                  <a:spcPts val="1540"/>
                </a:lnSpc>
              </a:pPr>
              <a:endParaRPr/>
            </a:p>
          </p:txBody>
        </p:sp>
      </p:grpSp>
      <p:sp>
        <p:nvSpPr>
          <p:cNvPr id="60" name="TextBox 60"/>
          <p:cNvSpPr txBox="1"/>
          <p:nvPr/>
        </p:nvSpPr>
        <p:spPr>
          <a:xfrm>
            <a:off x="590444" y="9055438"/>
            <a:ext cx="6591511" cy="1981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CMP Sharp Sans Display 2"/>
                <a:ea typeface="CMP Sharp Sans Display 2"/>
                <a:cs typeface="CMP Sharp Sans Display 2"/>
                <a:sym typeface="CMP Sharp Sans Display 2"/>
              </a:rPr>
              <a:t>8. Thanks so much for talking to me today! Is there anything else you’d like to share?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5654</Words>
  <Application>Microsoft Office PowerPoint</Application>
  <PresentationFormat>Custom</PresentationFormat>
  <Paragraphs>552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CMP Sharp Sans Display 3</vt:lpstr>
      <vt:lpstr>CMP Sharp Sans Display 5</vt:lpstr>
      <vt:lpstr>CMP Sharp Sans Display 1</vt:lpstr>
      <vt:lpstr>Arial</vt:lpstr>
      <vt:lpstr>CMP Sharp Sans Display 4</vt:lpstr>
      <vt:lpstr>CMP Sharp Sans Display 6</vt:lpstr>
      <vt:lpstr>CMP Sharp Sans Display 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Lilly Evaluation Toolkit</dc:title>
  <dc:creator>Rachel Madden</dc:creator>
  <cp:lastModifiedBy>Rachel Madden</cp:lastModifiedBy>
  <cp:revision>19</cp:revision>
  <dcterms:created xsi:type="dcterms:W3CDTF">2006-08-16T00:00:00Z</dcterms:created>
  <dcterms:modified xsi:type="dcterms:W3CDTF">2025-08-07T19:32:00Z</dcterms:modified>
  <dc:identifier>DAGtLEgys0k</dc:identifier>
</cp:coreProperties>
</file>